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85" r:id="rId3"/>
    <p:sldId id="256" r:id="rId4"/>
    <p:sldId id="257" r:id="rId5"/>
    <p:sldId id="258" r:id="rId6"/>
    <p:sldId id="259" r:id="rId7"/>
    <p:sldId id="262" r:id="rId8"/>
    <p:sldId id="261" r:id="rId9"/>
    <p:sldId id="260" r:id="rId10"/>
    <p:sldId id="272" r:id="rId11"/>
    <p:sldId id="273" r:id="rId12"/>
    <p:sldId id="274" r:id="rId13"/>
    <p:sldId id="280" r:id="rId14"/>
    <p:sldId id="281" r:id="rId15"/>
    <p:sldId id="282" r:id="rId16"/>
    <p:sldId id="283" r:id="rId17"/>
    <p:sldId id="284" r:id="rId18"/>
    <p:sldId id="276" r:id="rId19"/>
    <p:sldId id="277" r:id="rId20"/>
    <p:sldId id="278" r:id="rId21"/>
    <p:sldId id="279" r:id="rId22"/>
    <p:sldId id="263" r:id="rId23"/>
    <p:sldId id="268" r:id="rId24"/>
    <p:sldId id="269" r:id="rId25"/>
    <p:sldId id="270" r:id="rId26"/>
    <p:sldId id="264" r:id="rId27"/>
    <p:sldId id="271" r:id="rId28"/>
    <p:sldId id="265" r:id="rId29"/>
    <p:sldId id="266" r:id="rId30"/>
    <p:sldId id="286" r:id="rId31"/>
    <p:sldId id="287" r:id="rId32"/>
    <p:sldId id="2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C8EE"/>
    <a:srgbClr val="E9C8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FF7124-FF92-4A80-83AE-52CE24568405}" v="519" dt="2022-06-21T06:47:15.3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Burley" userId="f34b3178710d00ff" providerId="LiveId" clId="{A7FF7124-FF92-4A80-83AE-52CE24568405}"/>
    <pc:docChg chg="custSel addSld delSld modSld">
      <pc:chgData name="Chris Burley" userId="f34b3178710d00ff" providerId="LiveId" clId="{A7FF7124-FF92-4A80-83AE-52CE24568405}" dt="2022-06-21T06:49:18.038" v="808" actId="1076"/>
      <pc:docMkLst>
        <pc:docMk/>
      </pc:docMkLst>
      <pc:sldChg chg="addSp modSp mod">
        <pc:chgData name="Chris Burley" userId="f34b3178710d00ff" providerId="LiveId" clId="{A7FF7124-FF92-4A80-83AE-52CE24568405}" dt="2022-06-21T06:48:02.718" v="797" actId="14100"/>
        <pc:sldMkLst>
          <pc:docMk/>
          <pc:sldMk cId="3203231194" sldId="256"/>
        </pc:sldMkLst>
        <pc:spChg chg="add mod">
          <ac:chgData name="Chris Burley" userId="f34b3178710d00ff" providerId="LiveId" clId="{A7FF7124-FF92-4A80-83AE-52CE24568405}" dt="2022-06-21T06:48:02.718" v="797" actId="14100"/>
          <ac:spMkLst>
            <pc:docMk/>
            <pc:sldMk cId="3203231194" sldId="256"/>
            <ac:spMk id="16" creationId="{B3E14040-B974-FCA4-0944-DA4E231DAD0F}"/>
          </ac:spMkLst>
        </pc:spChg>
      </pc:sldChg>
      <pc:sldChg chg="addSp modSp mod">
        <pc:chgData name="Chris Burley" userId="f34b3178710d00ff" providerId="LiveId" clId="{A7FF7124-FF92-4A80-83AE-52CE24568405}" dt="2022-06-21T06:48:12.917" v="799" actId="1076"/>
        <pc:sldMkLst>
          <pc:docMk/>
          <pc:sldMk cId="648202745" sldId="257"/>
        </pc:sldMkLst>
        <pc:spChg chg="add mod">
          <ac:chgData name="Chris Burley" userId="f34b3178710d00ff" providerId="LiveId" clId="{A7FF7124-FF92-4A80-83AE-52CE24568405}" dt="2022-06-21T06:48:12.917" v="799" actId="1076"/>
          <ac:spMkLst>
            <pc:docMk/>
            <pc:sldMk cId="648202745" sldId="257"/>
            <ac:spMk id="15" creationId="{876B2D11-4BA1-8D66-B114-604D7DEADDEB}"/>
          </ac:spMkLst>
        </pc:spChg>
      </pc:sldChg>
      <pc:sldChg chg="addSp modSp mod">
        <pc:chgData name="Chris Burley" userId="f34b3178710d00ff" providerId="LiveId" clId="{A7FF7124-FF92-4A80-83AE-52CE24568405}" dt="2022-06-21T06:48:27.166" v="801" actId="1076"/>
        <pc:sldMkLst>
          <pc:docMk/>
          <pc:sldMk cId="2182491617" sldId="258"/>
        </pc:sldMkLst>
        <pc:spChg chg="add mod">
          <ac:chgData name="Chris Burley" userId="f34b3178710d00ff" providerId="LiveId" clId="{A7FF7124-FF92-4A80-83AE-52CE24568405}" dt="2022-06-21T06:48:27.166" v="801" actId="1076"/>
          <ac:spMkLst>
            <pc:docMk/>
            <pc:sldMk cId="2182491617" sldId="258"/>
            <ac:spMk id="14" creationId="{EE2D18DA-50F0-342B-2323-7267AD31CA02}"/>
          </ac:spMkLst>
        </pc:spChg>
      </pc:sldChg>
      <pc:sldChg chg="addSp modSp mod">
        <pc:chgData name="Chris Burley" userId="f34b3178710d00ff" providerId="LiveId" clId="{A7FF7124-FF92-4A80-83AE-52CE24568405}" dt="2022-06-21T06:48:44.474" v="806" actId="20577"/>
        <pc:sldMkLst>
          <pc:docMk/>
          <pc:sldMk cId="2460142415" sldId="259"/>
        </pc:sldMkLst>
        <pc:spChg chg="add mod">
          <ac:chgData name="Chris Burley" userId="f34b3178710d00ff" providerId="LiveId" clId="{A7FF7124-FF92-4A80-83AE-52CE24568405}" dt="2022-06-21T06:48:44.474" v="806" actId="20577"/>
          <ac:spMkLst>
            <pc:docMk/>
            <pc:sldMk cId="2460142415" sldId="259"/>
            <ac:spMk id="18" creationId="{41A9A5DF-E3E8-36FE-EF9F-A973F3C8666A}"/>
          </ac:spMkLst>
        </pc:spChg>
      </pc:sldChg>
      <pc:sldChg chg="addSp modSp mod">
        <pc:chgData name="Chris Burley" userId="f34b3178710d00ff" providerId="LiveId" clId="{A7FF7124-FF92-4A80-83AE-52CE24568405}" dt="2022-06-21T06:49:18.038" v="808" actId="1076"/>
        <pc:sldMkLst>
          <pc:docMk/>
          <pc:sldMk cId="371051063" sldId="262"/>
        </pc:sldMkLst>
        <pc:spChg chg="add mod">
          <ac:chgData name="Chris Burley" userId="f34b3178710d00ff" providerId="LiveId" clId="{A7FF7124-FF92-4A80-83AE-52CE24568405}" dt="2022-06-21T06:49:18.038" v="808" actId="1076"/>
          <ac:spMkLst>
            <pc:docMk/>
            <pc:sldMk cId="371051063" sldId="262"/>
            <ac:spMk id="17" creationId="{47567F72-B451-A99D-5D91-9A19DB4E2314}"/>
          </ac:spMkLst>
        </pc:spChg>
      </pc:sldChg>
      <pc:sldChg chg="modSp mod modAnim">
        <pc:chgData name="Chris Burley" userId="f34b3178710d00ff" providerId="LiveId" clId="{A7FF7124-FF92-4A80-83AE-52CE24568405}" dt="2022-06-21T06:45:14.721" v="763" actId="27636"/>
        <pc:sldMkLst>
          <pc:docMk/>
          <pc:sldMk cId="877173325" sldId="267"/>
        </pc:sldMkLst>
        <pc:spChg chg="mod">
          <ac:chgData name="Chris Burley" userId="f34b3178710d00ff" providerId="LiveId" clId="{A7FF7124-FF92-4A80-83AE-52CE24568405}" dt="2022-06-21T06:21:29.509" v="262" actId="108"/>
          <ac:spMkLst>
            <pc:docMk/>
            <pc:sldMk cId="877173325" sldId="267"/>
            <ac:spMk id="2" creationId="{96AC9239-3628-217E-00F2-CA380D59C8D3}"/>
          </ac:spMkLst>
        </pc:spChg>
        <pc:spChg chg="mod">
          <ac:chgData name="Chris Burley" userId="f34b3178710d00ff" providerId="LiveId" clId="{A7FF7124-FF92-4A80-83AE-52CE24568405}" dt="2022-06-21T06:45:14.721" v="763" actId="27636"/>
          <ac:spMkLst>
            <pc:docMk/>
            <pc:sldMk cId="877173325" sldId="267"/>
            <ac:spMk id="3" creationId="{754DFF0A-D6D1-F826-1497-50DE87056AD1}"/>
          </ac:spMkLst>
        </pc:spChg>
      </pc:sldChg>
      <pc:sldChg chg="del">
        <pc:chgData name="Chris Burley" userId="f34b3178710d00ff" providerId="LiveId" clId="{A7FF7124-FF92-4A80-83AE-52CE24568405}" dt="2022-06-21T05:01:11.432" v="1" actId="47"/>
        <pc:sldMkLst>
          <pc:docMk/>
          <pc:sldMk cId="3394169151" sldId="275"/>
        </pc:sldMkLst>
      </pc:sldChg>
      <pc:sldChg chg="add">
        <pc:chgData name="Chris Burley" userId="f34b3178710d00ff" providerId="LiveId" clId="{A7FF7124-FF92-4A80-83AE-52CE24568405}" dt="2022-06-21T05:01:08.907" v="0"/>
        <pc:sldMkLst>
          <pc:docMk/>
          <pc:sldMk cId="4163093545" sldId="276"/>
        </pc:sldMkLst>
      </pc:sldChg>
      <pc:sldChg chg="add">
        <pc:chgData name="Chris Burley" userId="f34b3178710d00ff" providerId="LiveId" clId="{A7FF7124-FF92-4A80-83AE-52CE24568405}" dt="2022-06-21T05:01:08.907" v="0"/>
        <pc:sldMkLst>
          <pc:docMk/>
          <pc:sldMk cId="3484087443" sldId="277"/>
        </pc:sldMkLst>
      </pc:sldChg>
      <pc:sldChg chg="add">
        <pc:chgData name="Chris Burley" userId="f34b3178710d00ff" providerId="LiveId" clId="{A7FF7124-FF92-4A80-83AE-52CE24568405}" dt="2022-06-21T05:01:08.907" v="0"/>
        <pc:sldMkLst>
          <pc:docMk/>
          <pc:sldMk cId="1111741308" sldId="278"/>
        </pc:sldMkLst>
      </pc:sldChg>
      <pc:sldChg chg="add">
        <pc:chgData name="Chris Burley" userId="f34b3178710d00ff" providerId="LiveId" clId="{A7FF7124-FF92-4A80-83AE-52CE24568405}" dt="2022-06-21T05:01:08.907" v="0"/>
        <pc:sldMkLst>
          <pc:docMk/>
          <pc:sldMk cId="87827913" sldId="279"/>
        </pc:sldMkLst>
      </pc:sldChg>
      <pc:sldChg chg="modSp mod modAnim">
        <pc:chgData name="Chris Burley" userId="f34b3178710d00ff" providerId="LiveId" clId="{A7FF7124-FF92-4A80-83AE-52CE24568405}" dt="2022-06-21T06:00:14.978" v="14"/>
        <pc:sldMkLst>
          <pc:docMk/>
          <pc:sldMk cId="109857222" sldId="280"/>
        </pc:sldMkLst>
        <pc:spChg chg="mod">
          <ac:chgData name="Chris Burley" userId="f34b3178710d00ff" providerId="LiveId" clId="{A7FF7124-FF92-4A80-83AE-52CE24568405}" dt="2022-06-21T05:15:49.923" v="2" actId="20577"/>
          <ac:spMkLst>
            <pc:docMk/>
            <pc:sldMk cId="109857222" sldId="280"/>
            <ac:spMk id="5" creationId="{660CAE03-26A7-DA0C-652B-6898EDAD6FB6}"/>
          </ac:spMkLst>
        </pc:spChg>
        <pc:spChg chg="mod">
          <ac:chgData name="Chris Burley" userId="f34b3178710d00ff" providerId="LiveId" clId="{A7FF7124-FF92-4A80-83AE-52CE24568405}" dt="2022-06-21T05:16:23.377" v="12" actId="20577"/>
          <ac:spMkLst>
            <pc:docMk/>
            <pc:sldMk cId="109857222" sldId="280"/>
            <ac:spMk id="12" creationId="{77F3F121-12AF-12D3-4EC8-1E33D45EC6D2}"/>
          </ac:spMkLst>
        </pc:spChg>
      </pc:sldChg>
      <pc:sldChg chg="modAnim">
        <pc:chgData name="Chris Burley" userId="f34b3178710d00ff" providerId="LiveId" clId="{A7FF7124-FF92-4A80-83AE-52CE24568405}" dt="2022-06-21T06:00:44.459" v="16"/>
        <pc:sldMkLst>
          <pc:docMk/>
          <pc:sldMk cId="2740371869" sldId="281"/>
        </pc:sldMkLst>
      </pc:sldChg>
      <pc:sldChg chg="modAnim">
        <pc:chgData name="Chris Burley" userId="f34b3178710d00ff" providerId="LiveId" clId="{A7FF7124-FF92-4A80-83AE-52CE24568405}" dt="2022-06-21T06:03:45.938" v="20"/>
        <pc:sldMkLst>
          <pc:docMk/>
          <pc:sldMk cId="3452563811" sldId="282"/>
        </pc:sldMkLst>
      </pc:sldChg>
      <pc:sldChg chg="modAnim">
        <pc:chgData name="Chris Burley" userId="f34b3178710d00ff" providerId="LiveId" clId="{A7FF7124-FF92-4A80-83AE-52CE24568405}" dt="2022-06-21T06:04:12.004" v="22"/>
        <pc:sldMkLst>
          <pc:docMk/>
          <pc:sldMk cId="3410507799" sldId="283"/>
        </pc:sldMkLst>
      </pc:sldChg>
      <pc:sldChg chg="modSp mod modAnim">
        <pc:chgData name="Chris Burley" userId="f34b3178710d00ff" providerId="LiveId" clId="{A7FF7124-FF92-4A80-83AE-52CE24568405}" dt="2022-06-21T06:25:28.205" v="270" actId="20577"/>
        <pc:sldMkLst>
          <pc:docMk/>
          <pc:sldMk cId="28774949" sldId="284"/>
        </pc:sldMkLst>
        <pc:spChg chg="mod">
          <ac:chgData name="Chris Burley" userId="f34b3178710d00ff" providerId="LiveId" clId="{A7FF7124-FF92-4A80-83AE-52CE24568405}" dt="2022-06-21T06:04:30.798" v="23" actId="1076"/>
          <ac:spMkLst>
            <pc:docMk/>
            <pc:sldMk cId="28774949" sldId="284"/>
            <ac:spMk id="2" creationId="{96B44477-476C-9247-F2D8-2D1680260CD2}"/>
          </ac:spMkLst>
        </pc:spChg>
        <pc:spChg chg="mod">
          <ac:chgData name="Chris Burley" userId="f34b3178710d00ff" providerId="LiveId" clId="{A7FF7124-FF92-4A80-83AE-52CE24568405}" dt="2022-06-21T06:25:28.205" v="270" actId="20577"/>
          <ac:spMkLst>
            <pc:docMk/>
            <pc:sldMk cId="28774949" sldId="284"/>
            <ac:spMk id="4" creationId="{A63C4835-32B9-24EA-1332-766FDEE0A231}"/>
          </ac:spMkLst>
        </pc:spChg>
      </pc:sldChg>
      <pc:sldChg chg="addSp delSp modSp new mod">
        <pc:chgData name="Chris Burley" userId="f34b3178710d00ff" providerId="LiveId" clId="{A7FF7124-FF92-4A80-83AE-52CE24568405}" dt="2022-06-21T06:47:10.379" v="765" actId="21"/>
        <pc:sldMkLst>
          <pc:docMk/>
          <pc:sldMk cId="1308163022" sldId="285"/>
        </pc:sldMkLst>
        <pc:spChg chg="add del mod">
          <ac:chgData name="Chris Burley" userId="f34b3178710d00ff" providerId="LiveId" clId="{A7FF7124-FF92-4A80-83AE-52CE24568405}" dt="2022-06-21T06:11:02.827" v="76"/>
          <ac:spMkLst>
            <pc:docMk/>
            <pc:sldMk cId="1308163022" sldId="285"/>
            <ac:spMk id="4" creationId="{8040F622-C93C-5EDD-80CE-3D3E61EF1BCF}"/>
          </ac:spMkLst>
        </pc:spChg>
        <pc:spChg chg="add mod">
          <ac:chgData name="Chris Burley" userId="f34b3178710d00ff" providerId="LiveId" clId="{A7FF7124-FF92-4A80-83AE-52CE24568405}" dt="2022-06-21T06:16:59.919" v="255" actId="20577"/>
          <ac:spMkLst>
            <pc:docMk/>
            <pc:sldMk cId="1308163022" sldId="285"/>
            <ac:spMk id="6" creationId="{8E0CF4C0-36AB-4949-A7BB-CE7B182DF821}"/>
          </ac:spMkLst>
        </pc:spChg>
        <pc:spChg chg="add mod">
          <ac:chgData name="Chris Burley" userId="f34b3178710d00ff" providerId="LiveId" clId="{A7FF7124-FF92-4A80-83AE-52CE24568405}" dt="2022-06-21T06:16:36.453" v="252" actId="1076"/>
          <ac:spMkLst>
            <pc:docMk/>
            <pc:sldMk cId="1308163022" sldId="285"/>
            <ac:spMk id="9" creationId="{67880586-4DDC-D774-1372-C49BCFD182EA}"/>
          </ac:spMkLst>
        </pc:spChg>
        <pc:spChg chg="add mod">
          <ac:chgData name="Chris Burley" userId="f34b3178710d00ff" providerId="LiveId" clId="{A7FF7124-FF92-4A80-83AE-52CE24568405}" dt="2022-06-21T06:17:08.552" v="259" actId="20577"/>
          <ac:spMkLst>
            <pc:docMk/>
            <pc:sldMk cId="1308163022" sldId="285"/>
            <ac:spMk id="11" creationId="{960A54F5-211C-50B4-D56F-2E8B3DAE344F}"/>
          </ac:spMkLst>
        </pc:spChg>
        <pc:spChg chg="add mod">
          <ac:chgData name="Chris Burley" userId="f34b3178710d00ff" providerId="LiveId" clId="{A7FF7124-FF92-4A80-83AE-52CE24568405}" dt="2022-06-21T06:15:36.653" v="237" actId="1076"/>
          <ac:spMkLst>
            <pc:docMk/>
            <pc:sldMk cId="1308163022" sldId="285"/>
            <ac:spMk id="13" creationId="{4847E417-AC71-F843-8326-A919B1369C66}"/>
          </ac:spMkLst>
        </pc:spChg>
        <pc:spChg chg="add del mod">
          <ac:chgData name="Chris Burley" userId="f34b3178710d00ff" providerId="LiveId" clId="{A7FF7124-FF92-4A80-83AE-52CE24568405}" dt="2022-06-21T06:47:10.379" v="765" actId="21"/>
          <ac:spMkLst>
            <pc:docMk/>
            <pc:sldMk cId="1308163022" sldId="285"/>
            <ac:spMk id="18" creationId="{DB1E5077-E5E3-FF78-9D82-3A94DAA48323}"/>
          </ac:spMkLst>
        </pc:spChg>
        <pc:picChg chg="add del mod">
          <ac:chgData name="Chris Burley" userId="f34b3178710d00ff" providerId="LiveId" clId="{A7FF7124-FF92-4A80-83AE-52CE24568405}" dt="2022-06-21T06:11:02.826" v="74" actId="478"/>
          <ac:picMkLst>
            <pc:docMk/>
            <pc:sldMk cId="1308163022" sldId="285"/>
            <ac:picMk id="3" creationId="{4299FC58-639E-AD43-C7B3-E00A9909A4D6}"/>
          </ac:picMkLst>
        </pc:picChg>
        <pc:picChg chg="add mod">
          <ac:chgData name="Chris Burley" userId="f34b3178710d00ff" providerId="LiveId" clId="{A7FF7124-FF92-4A80-83AE-52CE24568405}" dt="2022-06-21T06:15:44.567" v="239" actId="14100"/>
          <ac:picMkLst>
            <pc:docMk/>
            <pc:sldMk cId="1308163022" sldId="285"/>
            <ac:picMk id="8" creationId="{22255206-318F-167D-61FE-B110844F2B18}"/>
          </ac:picMkLst>
        </pc:picChg>
        <pc:picChg chg="add mod">
          <ac:chgData name="Chris Burley" userId="f34b3178710d00ff" providerId="LiveId" clId="{A7FF7124-FF92-4A80-83AE-52CE24568405}" dt="2022-06-21T06:16:46.791" v="254" actId="14100"/>
          <ac:picMkLst>
            <pc:docMk/>
            <pc:sldMk cId="1308163022" sldId="285"/>
            <ac:picMk id="15" creationId="{CA1FB04B-3DB3-568D-71FC-263F56DD0432}"/>
          </ac:picMkLst>
        </pc:picChg>
        <pc:picChg chg="add mod">
          <ac:chgData name="Chris Burley" userId="f34b3178710d00ff" providerId="LiveId" clId="{A7FF7124-FF92-4A80-83AE-52CE24568405}" dt="2022-06-21T06:15:08.821" v="230" actId="1076"/>
          <ac:picMkLst>
            <pc:docMk/>
            <pc:sldMk cId="1308163022" sldId="285"/>
            <ac:picMk id="17" creationId="{8BC8E557-2EC5-48FF-532B-5B3700174E2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89C7B-0E11-32DE-8FAE-F410FD2F55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404059B-E31D-DA79-3C95-31C9D6B717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C70A199-8E4A-57FB-5CE1-1996305710D0}"/>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C63246FB-9EE2-6C39-4AB8-9B1433CD415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4BA0A35-00DD-1F9C-3AA5-49E6E71F30BF}"/>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517014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3C73-6333-F82C-3FBF-314D416461B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2FC66CA-F7EC-2005-A471-3AACF1E4D1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B33CF71-1718-E50C-6D8D-67E9E221CA45}"/>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D23D1377-52F8-562D-A616-9F07DE505DC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5419CF-AF67-FFAF-FC94-946576EE9983}"/>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895476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184515-3A49-5F58-244B-7E9ABD868C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0713924-80F1-274F-E661-66DC078001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23E4A87-90E7-6CB5-D202-450E0430F030}"/>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3D79D9E8-4A8D-881D-F876-1135AE93DE5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C74FC61-30CD-67DB-C5FF-B3D733545376}"/>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979545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6/21/2022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94671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8546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4981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0775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572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5208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328500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2892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84179-B027-F72B-A9A5-C62D244C1C5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27BECE8-74E4-4F2B-359B-49462D56EE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4B6ABB5-B54D-0CBE-A095-3CD0B9B94EE1}"/>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BFA03C8B-5BBB-A82A-05CE-EE99E8E2D81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9376DB8-EFD2-5C97-0689-3B5AFB74C8FA}"/>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0757746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86730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06505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2603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7C71-805A-FA62-64DF-BEB1EE5B6E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AA95D54-8250-FC80-407E-E12B2D2052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A13D0D-D49D-7294-6AD9-79848F8D0175}"/>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5A29B9A3-8805-252C-F279-F8C4A0416DC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EAFC968-E727-4D27-176F-E64B6F5C8671}"/>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660300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F422-9B84-60BA-2C44-BC600555669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79C0914-17F8-4711-BED8-4490B60760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29F5EFB-880C-1EA8-83D4-5EC6B4E8A4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3781875-D69F-43B0-CBDB-C1776C5E9250}"/>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6" name="Footer Placeholder 5">
            <a:extLst>
              <a:ext uri="{FF2B5EF4-FFF2-40B4-BE49-F238E27FC236}">
                <a16:creationId xmlns:a16="http://schemas.microsoft.com/office/drawing/2014/main" id="{86C4B279-98F5-4CF1-B934-C48E6DF7425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BDF39FA-4E9D-A0B3-23E0-4EBCC694D6E1}"/>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52174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0C28-D9EF-3DD2-1DFB-815CC014D8C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297E0C6-360C-3330-8A69-716C9B82FC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0CDDD-C0CD-A2D3-01C6-55C2DE2B39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FCA1B50-8203-B203-972C-DF3029D05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6ABF0F-47D4-64D4-B60A-2FDB9D405A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FE14D30-E059-151C-9811-6958500DA427}"/>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8" name="Footer Placeholder 7">
            <a:extLst>
              <a:ext uri="{FF2B5EF4-FFF2-40B4-BE49-F238E27FC236}">
                <a16:creationId xmlns:a16="http://schemas.microsoft.com/office/drawing/2014/main" id="{AFF828C4-7378-A551-23C0-46FF79D525E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B2D5EDD-94F4-CE3E-96B3-5C82CFB9644C}"/>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27828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034F-0EB8-C94D-4BB9-1CD88694624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18DF989-79F5-311A-C850-E1DDB381BE85}"/>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4" name="Footer Placeholder 3">
            <a:extLst>
              <a:ext uri="{FF2B5EF4-FFF2-40B4-BE49-F238E27FC236}">
                <a16:creationId xmlns:a16="http://schemas.microsoft.com/office/drawing/2014/main" id="{3965F938-E4DC-DC64-1C33-AAA773B3FC6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F3D3909-109C-2B56-080A-C91DD9953B7B}"/>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339623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98C6BB-FAE4-DA41-DA35-039E3AFBBE37}"/>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3" name="Footer Placeholder 2">
            <a:extLst>
              <a:ext uri="{FF2B5EF4-FFF2-40B4-BE49-F238E27FC236}">
                <a16:creationId xmlns:a16="http://schemas.microsoft.com/office/drawing/2014/main" id="{2A3DC54B-A59E-258D-6D50-21C217A0DB4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5BC8EC1-2FF9-AFDA-418D-AB043F007A7C}"/>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2834374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9A4C-9D24-9B61-31AE-621E499A8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0A61628-6530-059C-4932-51804B1D2A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94B3FFD-9988-5922-CBF7-1E050D201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CD43F5-074A-340D-94FE-E6D2DBFC13E7}"/>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6" name="Footer Placeholder 5">
            <a:extLst>
              <a:ext uri="{FF2B5EF4-FFF2-40B4-BE49-F238E27FC236}">
                <a16:creationId xmlns:a16="http://schemas.microsoft.com/office/drawing/2014/main" id="{1740D48C-A512-9D17-5E87-75427E2D7BE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1E63E08-8902-EC54-7040-86BF8460763E}"/>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36955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6104-5487-904F-A94C-20CA3FD9A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DA69E90-AD50-9038-CE53-CD33BABC6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A1E6EC5-45B0-EA89-5AEB-75D46ACAE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0A5D67-2D8B-9CBA-0D90-636CAB3C0656}"/>
              </a:ext>
            </a:extLst>
          </p:cNvPr>
          <p:cNvSpPr>
            <a:spLocks noGrp="1"/>
          </p:cNvSpPr>
          <p:nvPr>
            <p:ph type="dt" sz="half" idx="10"/>
          </p:nvPr>
        </p:nvSpPr>
        <p:spPr/>
        <p:txBody>
          <a:bodyPr/>
          <a:lstStyle/>
          <a:p>
            <a:fld id="{20C0EF62-B03C-4FEA-8113-57FCFAC3B1B2}" type="datetimeFigureOut">
              <a:rPr lang="en-AU" smtClean="0"/>
              <a:t>21/06/2022</a:t>
            </a:fld>
            <a:endParaRPr lang="en-AU"/>
          </a:p>
        </p:txBody>
      </p:sp>
      <p:sp>
        <p:nvSpPr>
          <p:cNvPr id="6" name="Footer Placeholder 5">
            <a:extLst>
              <a:ext uri="{FF2B5EF4-FFF2-40B4-BE49-F238E27FC236}">
                <a16:creationId xmlns:a16="http://schemas.microsoft.com/office/drawing/2014/main" id="{BAD95E9A-CA57-D4D7-8F8B-1BACC5C3EC8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E0E8679-14DE-E746-DB83-A4B1C7824791}"/>
              </a:ext>
            </a:extLst>
          </p:cNvPr>
          <p:cNvSpPr>
            <a:spLocks noGrp="1"/>
          </p:cNvSpPr>
          <p:nvPr>
            <p:ph type="sldNum" sz="quarter" idx="12"/>
          </p:nvPr>
        </p:nvSpPr>
        <p:spPr/>
        <p:txBody>
          <a:bodyPr/>
          <a:lstStyle/>
          <a:p>
            <a:fld id="{C359ADC3-AE3F-4A6F-805B-7AA35EB4762A}" type="slidenum">
              <a:rPr lang="en-AU" smtClean="0"/>
              <a:t>‹#›</a:t>
            </a:fld>
            <a:endParaRPr lang="en-AU"/>
          </a:p>
        </p:txBody>
      </p:sp>
    </p:spTree>
    <p:extLst>
      <p:ext uri="{BB962C8B-B14F-4D97-AF65-F5344CB8AC3E}">
        <p14:creationId xmlns:p14="http://schemas.microsoft.com/office/powerpoint/2010/main" val="1833391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7F1C97-B93A-C501-C5C9-182F305D6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5EAC878-EF3B-0A97-9C69-8631A46539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A3C5457-B47B-DF3E-D356-B9367CE27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C0EF62-B03C-4FEA-8113-57FCFAC3B1B2}" type="datetimeFigureOut">
              <a:rPr lang="en-AU" smtClean="0"/>
              <a:t>21/06/2022</a:t>
            </a:fld>
            <a:endParaRPr lang="en-AU"/>
          </a:p>
        </p:txBody>
      </p:sp>
      <p:sp>
        <p:nvSpPr>
          <p:cNvPr id="5" name="Footer Placeholder 4">
            <a:extLst>
              <a:ext uri="{FF2B5EF4-FFF2-40B4-BE49-F238E27FC236}">
                <a16:creationId xmlns:a16="http://schemas.microsoft.com/office/drawing/2014/main" id="{BE4D0E0D-EA3B-368B-5603-C18A76BA0F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5D60333-C68F-9091-D2D8-B688DD924C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59ADC3-AE3F-4A6F-805B-7AA35EB4762A}" type="slidenum">
              <a:rPr lang="en-AU" smtClean="0"/>
              <a:t>‹#›</a:t>
            </a:fld>
            <a:endParaRPr lang="en-AU"/>
          </a:p>
        </p:txBody>
      </p:sp>
    </p:spTree>
    <p:extLst>
      <p:ext uri="{BB962C8B-B14F-4D97-AF65-F5344CB8AC3E}">
        <p14:creationId xmlns:p14="http://schemas.microsoft.com/office/powerpoint/2010/main" val="4178586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6/21/2022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805365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mmons.wikimedia.org/wiki/File:Melbourne_Skyline_and_Princes_Bridge_-_Dec_2008.jpg" TargetMode="External"/><Relationship Id="rId2" Type="http://schemas.openxmlformats.org/officeDocument/2006/relationships/image" Target="../media/image34.jpe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8.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8.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0CF4C0-36AB-4949-A7BB-CE7B182DF821}"/>
              </a:ext>
            </a:extLst>
          </p:cNvPr>
          <p:cNvSpPr txBox="1"/>
          <p:nvPr/>
        </p:nvSpPr>
        <p:spPr>
          <a:xfrm>
            <a:off x="1966912" y="86064"/>
            <a:ext cx="7896225" cy="1200329"/>
          </a:xfrm>
          <a:prstGeom prst="rect">
            <a:avLst/>
          </a:prstGeom>
          <a:noFill/>
        </p:spPr>
        <p:txBody>
          <a:bodyPr wrap="square">
            <a:spAutoFit/>
          </a:bodyPr>
          <a:lstStyle/>
          <a:p>
            <a:pPr algn="ctr"/>
            <a:r>
              <a:rPr lang="en-US"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Group Project 2</a:t>
            </a:r>
          </a:p>
        </p:txBody>
      </p:sp>
      <p:pic>
        <p:nvPicPr>
          <p:cNvPr id="8" name="Picture 7">
            <a:extLst>
              <a:ext uri="{FF2B5EF4-FFF2-40B4-BE49-F238E27FC236}">
                <a16:creationId xmlns:a16="http://schemas.microsoft.com/office/drawing/2014/main" id="{22255206-318F-167D-61FE-B110844F2B18}"/>
              </a:ext>
            </a:extLst>
          </p:cNvPr>
          <p:cNvPicPr>
            <a:picLocks noChangeAspect="1"/>
          </p:cNvPicPr>
          <p:nvPr/>
        </p:nvPicPr>
        <p:blipFill>
          <a:blip r:embed="rId2"/>
          <a:stretch>
            <a:fillRect/>
          </a:stretch>
        </p:blipFill>
        <p:spPr>
          <a:xfrm>
            <a:off x="2562225" y="1743566"/>
            <a:ext cx="6629399" cy="3664950"/>
          </a:xfrm>
          <a:prstGeom prst="rect">
            <a:avLst/>
          </a:prstGeom>
        </p:spPr>
      </p:pic>
      <p:sp>
        <p:nvSpPr>
          <p:cNvPr id="9" name="Rectangle 8">
            <a:extLst>
              <a:ext uri="{FF2B5EF4-FFF2-40B4-BE49-F238E27FC236}">
                <a16:creationId xmlns:a16="http://schemas.microsoft.com/office/drawing/2014/main" id="{67880586-4DDC-D774-1372-C49BCFD182EA}"/>
              </a:ext>
            </a:extLst>
          </p:cNvPr>
          <p:cNvSpPr/>
          <p:nvPr/>
        </p:nvSpPr>
        <p:spPr>
          <a:xfrm>
            <a:off x="3160808" y="6003783"/>
            <a:ext cx="5508431" cy="461665"/>
          </a:xfrm>
          <a:prstGeom prst="rect">
            <a:avLst/>
          </a:prstGeom>
          <a:noFill/>
        </p:spPr>
        <p:txBody>
          <a:bodyPr wrap="none" lIns="91440" tIns="45720" rIns="91440" bIns="45720">
            <a:spAutoFit/>
          </a:bodyPr>
          <a:lstStyle/>
          <a:p>
            <a:pPr algn="ctr"/>
            <a:r>
              <a:rPr lang="en-US" sz="2400" b="1" cap="none" spc="0" dirty="0" err="1">
                <a:ln w="22225">
                  <a:solidFill>
                    <a:schemeClr val="accent2"/>
                  </a:solidFill>
                  <a:prstDash val="solid"/>
                </a:ln>
                <a:solidFill>
                  <a:schemeClr val="accent2">
                    <a:lumMod val="40000"/>
                    <a:lumOff val="60000"/>
                  </a:schemeClr>
                </a:solidFill>
                <a:effectLst/>
              </a:rPr>
              <a:t>Qasse</a:t>
            </a:r>
            <a:r>
              <a:rPr lang="en-US" sz="2400" b="1" cap="none" spc="0" dirty="0">
                <a:ln w="22225">
                  <a:solidFill>
                    <a:schemeClr val="accent2"/>
                  </a:solidFill>
                  <a:prstDash val="solid"/>
                </a:ln>
                <a:solidFill>
                  <a:schemeClr val="accent2">
                    <a:lumMod val="40000"/>
                    <a:lumOff val="60000"/>
                  </a:schemeClr>
                </a:solidFill>
                <a:effectLst/>
              </a:rPr>
              <a:t>, Joanna, </a:t>
            </a:r>
            <a:r>
              <a:rPr lang="en-US" sz="2400" b="1" cap="none" spc="0" dirty="0" err="1">
                <a:ln w="22225">
                  <a:solidFill>
                    <a:schemeClr val="accent2"/>
                  </a:solidFill>
                  <a:prstDash val="solid"/>
                </a:ln>
                <a:solidFill>
                  <a:schemeClr val="accent2">
                    <a:lumMod val="40000"/>
                    <a:lumOff val="60000"/>
                  </a:schemeClr>
                </a:solidFill>
                <a:effectLst/>
              </a:rPr>
              <a:t>Navid</a:t>
            </a:r>
            <a:r>
              <a:rPr lang="en-US" sz="2400" b="1" cap="none" spc="0" dirty="0">
                <a:ln w="22225">
                  <a:solidFill>
                    <a:schemeClr val="accent2"/>
                  </a:solidFill>
                  <a:prstDash val="solid"/>
                </a:ln>
                <a:solidFill>
                  <a:schemeClr val="accent2">
                    <a:lumMod val="40000"/>
                    <a:lumOff val="60000"/>
                  </a:schemeClr>
                </a:solidFill>
                <a:effectLst/>
              </a:rPr>
              <a:t>, Christian and Chris.</a:t>
            </a:r>
          </a:p>
        </p:txBody>
      </p:sp>
      <p:sp>
        <p:nvSpPr>
          <p:cNvPr id="11" name="TextBox 10">
            <a:extLst>
              <a:ext uri="{FF2B5EF4-FFF2-40B4-BE49-F238E27FC236}">
                <a16:creationId xmlns:a16="http://schemas.microsoft.com/office/drawing/2014/main" id="{960A54F5-211C-50B4-D56F-2E8B3DAE344F}"/>
              </a:ext>
            </a:extLst>
          </p:cNvPr>
          <p:cNvSpPr txBox="1"/>
          <p:nvPr/>
        </p:nvSpPr>
        <p:spPr>
          <a:xfrm>
            <a:off x="2677715" y="5539626"/>
            <a:ext cx="6096000" cy="461665"/>
          </a:xfrm>
          <a:prstGeom prst="rect">
            <a:avLst/>
          </a:prstGeom>
          <a:noFill/>
        </p:spPr>
        <p:txBody>
          <a:bodyPr wrap="square">
            <a:spAutoFit/>
          </a:bodyPr>
          <a:lstStyle/>
          <a:p>
            <a:pPr algn="ct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www.d</a:t>
            </a:r>
            <a:r>
              <a:rPr lang="en-U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omain.com.au API -</a:t>
            </a:r>
          </a:p>
        </p:txBody>
      </p:sp>
      <p:sp>
        <p:nvSpPr>
          <p:cNvPr id="13" name="TextBox 12">
            <a:extLst>
              <a:ext uri="{FF2B5EF4-FFF2-40B4-BE49-F238E27FC236}">
                <a16:creationId xmlns:a16="http://schemas.microsoft.com/office/drawing/2014/main" id="{4847E417-AC71-F843-8326-A919B1369C66}"/>
              </a:ext>
            </a:extLst>
          </p:cNvPr>
          <p:cNvSpPr txBox="1"/>
          <p:nvPr/>
        </p:nvSpPr>
        <p:spPr>
          <a:xfrm>
            <a:off x="4386244" y="1211820"/>
            <a:ext cx="6096000" cy="369332"/>
          </a:xfrm>
          <a:prstGeom prst="rect">
            <a:avLst/>
          </a:prstGeom>
          <a:noFill/>
        </p:spPr>
        <p:txBody>
          <a:bodyPr wrap="square">
            <a:spAutoFit/>
          </a:bodyPr>
          <a:lstStyle/>
          <a:p>
            <a:r>
              <a:rPr lang="en-US" sz="1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REAL ESTATE ANALYSIS -</a:t>
            </a:r>
            <a:endParaRPr lang="en-AU" dirty="0"/>
          </a:p>
        </p:txBody>
      </p:sp>
      <p:pic>
        <p:nvPicPr>
          <p:cNvPr id="15" name="Picture 14">
            <a:extLst>
              <a:ext uri="{FF2B5EF4-FFF2-40B4-BE49-F238E27FC236}">
                <a16:creationId xmlns:a16="http://schemas.microsoft.com/office/drawing/2014/main" id="{CA1FB04B-3DB3-568D-71FC-263F56DD0432}"/>
              </a:ext>
            </a:extLst>
          </p:cNvPr>
          <p:cNvPicPr>
            <a:picLocks noChangeAspect="1"/>
          </p:cNvPicPr>
          <p:nvPr/>
        </p:nvPicPr>
        <p:blipFill>
          <a:blip r:embed="rId3"/>
          <a:stretch>
            <a:fillRect/>
          </a:stretch>
        </p:blipFill>
        <p:spPr>
          <a:xfrm>
            <a:off x="11353800" y="6213518"/>
            <a:ext cx="838200" cy="644482"/>
          </a:xfrm>
          <a:prstGeom prst="rect">
            <a:avLst/>
          </a:prstGeom>
        </p:spPr>
      </p:pic>
      <p:pic>
        <p:nvPicPr>
          <p:cNvPr id="17" name="Picture 16">
            <a:extLst>
              <a:ext uri="{FF2B5EF4-FFF2-40B4-BE49-F238E27FC236}">
                <a16:creationId xmlns:a16="http://schemas.microsoft.com/office/drawing/2014/main" id="{8BC8E557-2EC5-48FF-532B-5B3700174E2E}"/>
              </a:ext>
            </a:extLst>
          </p:cNvPr>
          <p:cNvPicPr>
            <a:picLocks noChangeAspect="1"/>
          </p:cNvPicPr>
          <p:nvPr/>
        </p:nvPicPr>
        <p:blipFill>
          <a:blip r:embed="rId4"/>
          <a:stretch>
            <a:fillRect/>
          </a:stretch>
        </p:blipFill>
        <p:spPr>
          <a:xfrm>
            <a:off x="139807" y="6465448"/>
            <a:ext cx="1896467" cy="337984"/>
          </a:xfrm>
          <a:prstGeom prst="rect">
            <a:avLst/>
          </a:prstGeom>
        </p:spPr>
      </p:pic>
    </p:spTree>
    <p:extLst>
      <p:ext uri="{BB962C8B-B14F-4D97-AF65-F5344CB8AC3E}">
        <p14:creationId xmlns:p14="http://schemas.microsoft.com/office/powerpoint/2010/main" val="1308163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chat or text message&#10;&#10;Description automatically generated">
            <a:extLst>
              <a:ext uri="{FF2B5EF4-FFF2-40B4-BE49-F238E27FC236}">
                <a16:creationId xmlns:a16="http://schemas.microsoft.com/office/drawing/2014/main" id="{FE837842-38C8-077B-A06A-B7330833349E}"/>
              </a:ext>
            </a:extLst>
          </p:cNvPr>
          <p:cNvPicPr>
            <a:picLocks noChangeAspect="1"/>
          </p:cNvPicPr>
          <p:nvPr/>
        </p:nvPicPr>
        <p:blipFill>
          <a:blip r:embed="rId2"/>
          <a:stretch>
            <a:fillRect/>
          </a:stretch>
        </p:blipFill>
        <p:spPr>
          <a:xfrm>
            <a:off x="6730621" y="1090139"/>
            <a:ext cx="2133600" cy="825500"/>
          </a:xfrm>
          <a:prstGeom prst="rect">
            <a:avLst/>
          </a:prstGeom>
        </p:spPr>
      </p:pic>
      <p:sp>
        <p:nvSpPr>
          <p:cNvPr id="6" name="TextBox 5">
            <a:extLst>
              <a:ext uri="{FF2B5EF4-FFF2-40B4-BE49-F238E27FC236}">
                <a16:creationId xmlns:a16="http://schemas.microsoft.com/office/drawing/2014/main" id="{024F19CA-D6AA-1605-6302-73F0ED161CF0}"/>
              </a:ext>
            </a:extLst>
          </p:cNvPr>
          <p:cNvSpPr txBox="1"/>
          <p:nvPr/>
        </p:nvSpPr>
        <p:spPr>
          <a:xfrm>
            <a:off x="395783" y="1291937"/>
            <a:ext cx="6154762" cy="646331"/>
          </a:xfrm>
          <a:prstGeom prst="rect">
            <a:avLst/>
          </a:prstGeom>
          <a:noFill/>
        </p:spPr>
        <p:txBody>
          <a:bodyPr wrap="none" rtlCol="0">
            <a:spAutoFit/>
          </a:bodyPr>
          <a:lstStyle/>
          <a:p>
            <a:r>
              <a:rPr lang="en-US" dirty="0">
                <a:solidFill>
                  <a:srgbClr val="7030A0"/>
                </a:solidFill>
              </a:rPr>
              <a:t>if</a:t>
            </a:r>
            <a:r>
              <a:rPr lang="en-US" dirty="0"/>
              <a:t> </a:t>
            </a:r>
            <a:r>
              <a:rPr lang="en-US" dirty="0" err="1"/>
              <a:t>number_of_rows</a:t>
            </a:r>
            <a:r>
              <a:rPr lang="en-US" dirty="0"/>
              <a:t> </a:t>
            </a:r>
            <a:r>
              <a:rPr lang="en-US" dirty="0">
                <a:solidFill>
                  <a:srgbClr val="7030A0"/>
                </a:solidFill>
              </a:rPr>
              <a:t>in</a:t>
            </a:r>
            <a:r>
              <a:rPr lang="en-US" dirty="0"/>
              <a:t> </a:t>
            </a:r>
            <a:r>
              <a:rPr lang="en-US" dirty="0" err="1">
                <a:solidFill>
                  <a:srgbClr val="92D050"/>
                </a:solidFill>
              </a:rPr>
              <a:t>file_csv</a:t>
            </a:r>
            <a:r>
              <a:rPr lang="en-US" dirty="0">
                <a:solidFill>
                  <a:srgbClr val="92D050"/>
                </a:solidFill>
              </a:rPr>
              <a:t> </a:t>
            </a:r>
            <a:r>
              <a:rPr lang="en-US" dirty="0">
                <a:solidFill>
                  <a:srgbClr val="FF0000"/>
                </a:solidFill>
              </a:rPr>
              <a:t>==</a:t>
            </a:r>
            <a:r>
              <a:rPr lang="en-US" dirty="0"/>
              <a:t> </a:t>
            </a:r>
            <a:r>
              <a:rPr lang="en-US" dirty="0" err="1"/>
              <a:t>number_of_rows</a:t>
            </a:r>
            <a:r>
              <a:rPr lang="en-US" dirty="0"/>
              <a:t> in </a:t>
            </a:r>
            <a:r>
              <a:rPr lang="en-US" dirty="0" err="1">
                <a:solidFill>
                  <a:srgbClr val="00B0F0"/>
                </a:solidFill>
              </a:rPr>
              <a:t>geoJSON</a:t>
            </a:r>
            <a:r>
              <a:rPr lang="en-US" dirty="0">
                <a:solidFill>
                  <a:srgbClr val="00B0F0"/>
                </a:solidFill>
              </a:rPr>
              <a:t>:</a:t>
            </a:r>
          </a:p>
          <a:p>
            <a:r>
              <a:rPr lang="en-US" dirty="0">
                <a:solidFill>
                  <a:srgbClr val="00B0F0"/>
                </a:solidFill>
              </a:rPr>
              <a:t>	print</a:t>
            </a:r>
            <a:r>
              <a:rPr lang="en-US" dirty="0"/>
              <a:t>(“Go ahead use QGIS”)</a:t>
            </a:r>
          </a:p>
        </p:txBody>
      </p:sp>
      <p:pic>
        <p:nvPicPr>
          <p:cNvPr id="9" name="Picture 8" descr="Text&#10;&#10;Description automatically generated">
            <a:extLst>
              <a:ext uri="{FF2B5EF4-FFF2-40B4-BE49-F238E27FC236}">
                <a16:creationId xmlns:a16="http://schemas.microsoft.com/office/drawing/2014/main" id="{18C09E02-99B9-DB14-8926-2C13F6D381EC}"/>
              </a:ext>
            </a:extLst>
          </p:cNvPr>
          <p:cNvPicPr>
            <a:picLocks noChangeAspect="1"/>
          </p:cNvPicPr>
          <p:nvPr/>
        </p:nvPicPr>
        <p:blipFill>
          <a:blip r:embed="rId3"/>
          <a:stretch>
            <a:fillRect/>
          </a:stretch>
        </p:blipFill>
        <p:spPr>
          <a:xfrm>
            <a:off x="6755642" y="2279614"/>
            <a:ext cx="4053385" cy="4295643"/>
          </a:xfrm>
          <a:prstGeom prst="rect">
            <a:avLst/>
          </a:prstGeom>
        </p:spPr>
      </p:pic>
      <p:sp>
        <p:nvSpPr>
          <p:cNvPr id="10" name="TextBox 9">
            <a:extLst>
              <a:ext uri="{FF2B5EF4-FFF2-40B4-BE49-F238E27FC236}">
                <a16:creationId xmlns:a16="http://schemas.microsoft.com/office/drawing/2014/main" id="{E384DDD7-7D12-73E7-18EA-0FEC0737A849}"/>
              </a:ext>
            </a:extLst>
          </p:cNvPr>
          <p:cNvSpPr txBox="1"/>
          <p:nvPr/>
        </p:nvSpPr>
        <p:spPr>
          <a:xfrm>
            <a:off x="395783" y="3059668"/>
            <a:ext cx="6039346" cy="646331"/>
          </a:xfrm>
          <a:prstGeom prst="rect">
            <a:avLst/>
          </a:prstGeom>
          <a:noFill/>
        </p:spPr>
        <p:txBody>
          <a:bodyPr wrap="none" rtlCol="0">
            <a:spAutoFit/>
          </a:bodyPr>
          <a:lstStyle/>
          <a:p>
            <a:r>
              <a:rPr lang="en-US" dirty="0">
                <a:solidFill>
                  <a:srgbClr val="7030A0"/>
                </a:solidFill>
              </a:rPr>
              <a:t>if</a:t>
            </a:r>
            <a:r>
              <a:rPr lang="en-US" dirty="0"/>
              <a:t> </a:t>
            </a:r>
            <a:r>
              <a:rPr lang="en-US" dirty="0" err="1"/>
              <a:t>number_of_rows</a:t>
            </a:r>
            <a:r>
              <a:rPr lang="en-US" dirty="0"/>
              <a:t> </a:t>
            </a:r>
            <a:r>
              <a:rPr lang="en-US" dirty="0">
                <a:solidFill>
                  <a:srgbClr val="7030A0"/>
                </a:solidFill>
              </a:rPr>
              <a:t>in</a:t>
            </a:r>
            <a:r>
              <a:rPr lang="en-US" dirty="0"/>
              <a:t> </a:t>
            </a:r>
            <a:r>
              <a:rPr lang="en-US" dirty="0" err="1">
                <a:solidFill>
                  <a:srgbClr val="92D050"/>
                </a:solidFill>
              </a:rPr>
              <a:t>file_csv</a:t>
            </a:r>
            <a:r>
              <a:rPr lang="en-US" dirty="0">
                <a:solidFill>
                  <a:srgbClr val="92D050"/>
                </a:solidFill>
              </a:rPr>
              <a:t> </a:t>
            </a:r>
            <a:r>
              <a:rPr lang="en-US" dirty="0">
                <a:solidFill>
                  <a:srgbClr val="FF0000"/>
                </a:solidFill>
              </a:rPr>
              <a:t>!=</a:t>
            </a:r>
            <a:r>
              <a:rPr lang="en-US" dirty="0"/>
              <a:t> </a:t>
            </a:r>
            <a:r>
              <a:rPr lang="en-US" dirty="0" err="1"/>
              <a:t>number_of_rows</a:t>
            </a:r>
            <a:r>
              <a:rPr lang="en-US" dirty="0"/>
              <a:t> in </a:t>
            </a:r>
            <a:r>
              <a:rPr lang="en-US" dirty="0" err="1">
                <a:solidFill>
                  <a:srgbClr val="00B0F0"/>
                </a:solidFill>
              </a:rPr>
              <a:t>geoJSON</a:t>
            </a:r>
            <a:r>
              <a:rPr lang="en-US" dirty="0">
                <a:solidFill>
                  <a:srgbClr val="00B0F0"/>
                </a:solidFill>
              </a:rPr>
              <a:t>:</a:t>
            </a:r>
          </a:p>
          <a:p>
            <a:r>
              <a:rPr lang="en-US" dirty="0">
                <a:solidFill>
                  <a:srgbClr val="00B0F0"/>
                </a:solidFill>
              </a:rPr>
              <a:t>	print</a:t>
            </a:r>
            <a:r>
              <a:rPr lang="en-US" dirty="0"/>
              <a:t>(“prepare for sweating over coding”)</a:t>
            </a:r>
          </a:p>
        </p:txBody>
      </p:sp>
      <p:sp>
        <p:nvSpPr>
          <p:cNvPr id="11" name="TextBox 10">
            <a:extLst>
              <a:ext uri="{FF2B5EF4-FFF2-40B4-BE49-F238E27FC236}">
                <a16:creationId xmlns:a16="http://schemas.microsoft.com/office/drawing/2014/main" id="{AABE0A02-877C-E219-05F3-7719C3388B9A}"/>
              </a:ext>
            </a:extLst>
          </p:cNvPr>
          <p:cNvSpPr txBox="1"/>
          <p:nvPr/>
        </p:nvSpPr>
        <p:spPr>
          <a:xfrm>
            <a:off x="395783" y="409432"/>
            <a:ext cx="6648808" cy="430887"/>
          </a:xfrm>
          <a:prstGeom prst="rect">
            <a:avLst/>
          </a:prstGeom>
          <a:noFill/>
        </p:spPr>
        <p:txBody>
          <a:bodyPr wrap="none" rtlCol="0">
            <a:spAutoFit/>
          </a:bodyPr>
          <a:lstStyle/>
          <a:p>
            <a:r>
              <a:rPr lang="en-US" sz="2200" b="1" dirty="0"/>
              <a:t>Merging </a:t>
            </a:r>
            <a:r>
              <a:rPr lang="en-US" sz="2200" b="1" dirty="0" err="1"/>
              <a:t>geoJSON</a:t>
            </a:r>
            <a:r>
              <a:rPr lang="en-US" sz="2200" b="1" dirty="0"/>
              <a:t> file with quantitate data </a:t>
            </a:r>
            <a:r>
              <a:rPr lang="en-US" sz="2200" b="1" dirty="0">
                <a:sym typeface="Wingdings" pitchFamily="2" charset="2"/>
              </a:rPr>
              <a:t>-&gt; not trivial</a:t>
            </a:r>
            <a:endParaRPr lang="en-US" sz="2200" b="1" dirty="0"/>
          </a:p>
        </p:txBody>
      </p:sp>
    </p:spTree>
    <p:extLst>
      <p:ext uri="{BB962C8B-B14F-4D97-AF65-F5344CB8AC3E}">
        <p14:creationId xmlns:p14="http://schemas.microsoft.com/office/powerpoint/2010/main" val="1892031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imeline&#10;&#10;Description automatically generated">
            <a:extLst>
              <a:ext uri="{FF2B5EF4-FFF2-40B4-BE49-F238E27FC236}">
                <a16:creationId xmlns:a16="http://schemas.microsoft.com/office/drawing/2014/main" id="{7D913E96-45C5-0E27-2DDE-94DB2EE7E5CB}"/>
              </a:ext>
            </a:extLst>
          </p:cNvPr>
          <p:cNvPicPr>
            <a:picLocks noChangeAspect="1"/>
          </p:cNvPicPr>
          <p:nvPr/>
        </p:nvPicPr>
        <p:blipFill>
          <a:blip r:embed="rId2"/>
          <a:stretch>
            <a:fillRect/>
          </a:stretch>
        </p:blipFill>
        <p:spPr>
          <a:xfrm>
            <a:off x="1132764" y="404000"/>
            <a:ext cx="5406650" cy="6303874"/>
          </a:xfrm>
          <a:prstGeom prst="rect">
            <a:avLst/>
          </a:prstGeom>
        </p:spPr>
      </p:pic>
      <p:cxnSp>
        <p:nvCxnSpPr>
          <p:cNvPr id="7" name="Straight Arrow Connector 6">
            <a:extLst>
              <a:ext uri="{FF2B5EF4-FFF2-40B4-BE49-F238E27FC236}">
                <a16:creationId xmlns:a16="http://schemas.microsoft.com/office/drawing/2014/main" id="{34A286CD-6608-6852-9BDD-D86A3BF9B75B}"/>
              </a:ext>
            </a:extLst>
          </p:cNvPr>
          <p:cNvCxnSpPr/>
          <p:nvPr/>
        </p:nvCxnSpPr>
        <p:spPr>
          <a:xfrm flipH="1">
            <a:off x="3957851" y="3429000"/>
            <a:ext cx="1569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6C1F5D5-6BAB-4A06-7F80-C7CA9CA88155}"/>
              </a:ext>
            </a:extLst>
          </p:cNvPr>
          <p:cNvCxnSpPr/>
          <p:nvPr/>
        </p:nvCxnSpPr>
        <p:spPr>
          <a:xfrm flipH="1">
            <a:off x="3957851" y="3021842"/>
            <a:ext cx="1569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1AE8EC9-3B6B-A1CC-CCCB-9E586DA3D7F5}"/>
              </a:ext>
            </a:extLst>
          </p:cNvPr>
          <p:cNvSpPr txBox="1"/>
          <p:nvPr/>
        </p:nvSpPr>
        <p:spPr>
          <a:xfrm>
            <a:off x="5857925" y="300421"/>
            <a:ext cx="2726516" cy="430887"/>
          </a:xfrm>
          <a:prstGeom prst="rect">
            <a:avLst/>
          </a:prstGeom>
          <a:noFill/>
        </p:spPr>
        <p:txBody>
          <a:bodyPr wrap="none" rtlCol="0">
            <a:spAutoFit/>
          </a:bodyPr>
          <a:lstStyle/>
          <a:p>
            <a:r>
              <a:rPr lang="en-US" sz="2200" b="1" dirty="0" err="1"/>
              <a:t>Chloropleth</a:t>
            </a:r>
            <a:r>
              <a:rPr lang="en-US" sz="2200" b="1" dirty="0"/>
              <a:t> ready file</a:t>
            </a:r>
          </a:p>
        </p:txBody>
      </p:sp>
      <p:sp>
        <p:nvSpPr>
          <p:cNvPr id="10" name="TextBox 9">
            <a:extLst>
              <a:ext uri="{FF2B5EF4-FFF2-40B4-BE49-F238E27FC236}">
                <a16:creationId xmlns:a16="http://schemas.microsoft.com/office/drawing/2014/main" id="{20BCCDB2-37B3-F682-FF72-7E25E6630B5F}"/>
              </a:ext>
            </a:extLst>
          </p:cNvPr>
          <p:cNvSpPr txBox="1"/>
          <p:nvPr/>
        </p:nvSpPr>
        <p:spPr>
          <a:xfrm>
            <a:off x="5641948" y="2837176"/>
            <a:ext cx="2440476" cy="323165"/>
          </a:xfrm>
          <a:prstGeom prst="rect">
            <a:avLst/>
          </a:prstGeom>
          <a:noFill/>
        </p:spPr>
        <p:txBody>
          <a:bodyPr wrap="none" rtlCol="0">
            <a:spAutoFit/>
          </a:bodyPr>
          <a:lstStyle/>
          <a:p>
            <a:r>
              <a:rPr lang="en-US" sz="1500" dirty="0">
                <a:latin typeface="+mj-lt"/>
              </a:rPr>
              <a:t>Attribute value [</a:t>
            </a:r>
            <a:r>
              <a:rPr lang="en-US" sz="1500" dirty="0" err="1">
                <a:latin typeface="+mj-lt"/>
              </a:rPr>
              <a:t>mean_price</a:t>
            </a:r>
            <a:r>
              <a:rPr lang="en-US" sz="1500" dirty="0">
                <a:latin typeface="+mj-lt"/>
              </a:rPr>
              <a:t>]</a:t>
            </a:r>
          </a:p>
        </p:txBody>
      </p:sp>
      <p:sp>
        <p:nvSpPr>
          <p:cNvPr id="11" name="TextBox 10">
            <a:extLst>
              <a:ext uri="{FF2B5EF4-FFF2-40B4-BE49-F238E27FC236}">
                <a16:creationId xmlns:a16="http://schemas.microsoft.com/office/drawing/2014/main" id="{326D8793-A8DF-57BD-88E9-7CB1B4748EE2}"/>
              </a:ext>
            </a:extLst>
          </p:cNvPr>
          <p:cNvSpPr txBox="1"/>
          <p:nvPr/>
        </p:nvSpPr>
        <p:spPr>
          <a:xfrm>
            <a:off x="5641948" y="3286633"/>
            <a:ext cx="1704056" cy="323165"/>
          </a:xfrm>
          <a:prstGeom prst="rect">
            <a:avLst/>
          </a:prstGeom>
          <a:noFill/>
        </p:spPr>
        <p:txBody>
          <a:bodyPr wrap="none" rtlCol="0">
            <a:spAutoFit/>
          </a:bodyPr>
          <a:lstStyle/>
          <a:p>
            <a:r>
              <a:rPr lang="en-US" sz="1500" dirty="0">
                <a:latin typeface="+mj-lt"/>
              </a:rPr>
              <a:t>Suburb [vic_loca_2]</a:t>
            </a:r>
          </a:p>
        </p:txBody>
      </p:sp>
      <p:sp>
        <p:nvSpPr>
          <p:cNvPr id="12" name="Rectangle 11">
            <a:extLst>
              <a:ext uri="{FF2B5EF4-FFF2-40B4-BE49-F238E27FC236}">
                <a16:creationId xmlns:a16="http://schemas.microsoft.com/office/drawing/2014/main" id="{5AA78EFC-5457-6204-78C1-4E0C5896B097}"/>
              </a:ext>
            </a:extLst>
          </p:cNvPr>
          <p:cNvSpPr/>
          <p:nvPr/>
        </p:nvSpPr>
        <p:spPr>
          <a:xfrm>
            <a:off x="982638" y="245660"/>
            <a:ext cx="7601803" cy="65372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D8CD6AE-126F-8CB0-8292-5F74286624A1}"/>
              </a:ext>
            </a:extLst>
          </p:cNvPr>
          <p:cNvCxnSpPr/>
          <p:nvPr/>
        </p:nvCxnSpPr>
        <p:spPr>
          <a:xfrm flipH="1">
            <a:off x="3916907" y="1331794"/>
            <a:ext cx="1569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5F2446C-3E9F-90F6-3874-89B94BFFD638}"/>
              </a:ext>
            </a:extLst>
          </p:cNvPr>
          <p:cNvSpPr txBox="1"/>
          <p:nvPr/>
        </p:nvSpPr>
        <p:spPr>
          <a:xfrm>
            <a:off x="5608031" y="1170211"/>
            <a:ext cx="2755113" cy="323165"/>
          </a:xfrm>
          <a:prstGeom prst="rect">
            <a:avLst/>
          </a:prstGeom>
          <a:noFill/>
        </p:spPr>
        <p:txBody>
          <a:bodyPr wrap="none" rtlCol="0">
            <a:spAutoFit/>
          </a:bodyPr>
          <a:lstStyle/>
          <a:p>
            <a:r>
              <a:rPr lang="en-US" sz="1500" dirty="0">
                <a:latin typeface="+mj-lt"/>
              </a:rPr>
              <a:t>Polygon coordinates[coordinates]</a:t>
            </a:r>
          </a:p>
        </p:txBody>
      </p:sp>
    </p:spTree>
    <p:extLst>
      <p:ext uri="{BB962C8B-B14F-4D97-AF65-F5344CB8AC3E}">
        <p14:creationId xmlns:p14="http://schemas.microsoft.com/office/powerpoint/2010/main" val="52278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9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90" name="Freeform: Shape 9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91" name="Freeform: Shape 9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93" name="Freeform: Shape 9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1" name="Freeform: Shape 10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9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10" name="Freeform: Shape 10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useBgFill="1">
        <p:nvSpPr>
          <p:cNvPr id="99" name="Rectangle 1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08" name="Rectangle 11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17" name="Top Left">
            <a:extLst>
              <a:ext uri="{FF2B5EF4-FFF2-40B4-BE49-F238E27FC236}">
                <a16:creationId xmlns:a16="http://schemas.microsoft.com/office/drawing/2014/main" id="{9C6A6A21-4C17-4D70-902F-4297639349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23" name="Freeform: Shape 122">
              <a:extLst>
                <a:ext uri="{FF2B5EF4-FFF2-40B4-BE49-F238E27FC236}">
                  <a16:creationId xmlns:a16="http://schemas.microsoft.com/office/drawing/2014/main" id="{9680322C-01BD-4DDE-8667-A1C82E341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24" name="Freeform: Shape 123">
              <a:extLst>
                <a:ext uri="{FF2B5EF4-FFF2-40B4-BE49-F238E27FC236}">
                  <a16:creationId xmlns:a16="http://schemas.microsoft.com/office/drawing/2014/main" id="{00CD4D67-14DF-4C2D-B42C-0532C55AC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40E032-134E-4905-9B38-5C5D53B86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25DAE0B8-3872-45CE-8EF9-412CDEC3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33FDCF74-E06B-4837-A10F-033EE637D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74BADACF-06C7-4B5D-A714-089786B51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52BFF042-59B9-4F74-8514-96C43FB8B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370FECA2-981E-4045-81E5-F5F6C72D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660CAE03-26A7-DA0C-652B-6898EDAD6FB6}"/>
              </a:ext>
            </a:extLst>
          </p:cNvPr>
          <p:cNvSpPr txBox="1"/>
          <p:nvPr/>
        </p:nvSpPr>
        <p:spPr>
          <a:xfrm>
            <a:off x="1198182" y="559813"/>
            <a:ext cx="5605358" cy="166457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02060"/>
                </a:solidFill>
                <a:effectLst/>
                <a:uLnTx/>
                <a:uFillTx/>
                <a:latin typeface="Rockwell"/>
                <a:ea typeface="+mn-ea"/>
                <a:cs typeface="+mn-cs"/>
              </a:rPr>
              <a:t>Suburb Popularity in Melbourne and Price Expectations</a:t>
            </a:r>
          </a:p>
        </p:txBody>
      </p:sp>
      <p:pic>
        <p:nvPicPr>
          <p:cNvPr id="9" name="Picture 9">
            <a:extLst>
              <a:ext uri="{FF2B5EF4-FFF2-40B4-BE49-F238E27FC236}">
                <a16:creationId xmlns:a16="http://schemas.microsoft.com/office/drawing/2014/main" id="{80C4C897-7B94-94BF-DD35-62C8A42E00E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049" r="26252" b="-1"/>
          <a:stretch/>
        </p:blipFill>
        <p:spPr>
          <a:xfrm>
            <a:off x="7188594" y="10"/>
            <a:ext cx="5003406" cy="6857990"/>
          </a:xfrm>
          <a:prstGeom prst="rect">
            <a:avLst/>
          </a:prstGeom>
        </p:spPr>
      </p:pic>
      <p:grpSp>
        <p:nvGrpSpPr>
          <p:cNvPr id="119" name="Bottom Right">
            <a:extLst>
              <a:ext uri="{FF2B5EF4-FFF2-40B4-BE49-F238E27FC236}">
                <a16:creationId xmlns:a16="http://schemas.microsoft.com/office/drawing/2014/main" id="{741948F9-C525-410D-9F0C-63EA1E0F3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33" name="Graphic 157">
              <a:extLst>
                <a:ext uri="{FF2B5EF4-FFF2-40B4-BE49-F238E27FC236}">
                  <a16:creationId xmlns:a16="http://schemas.microsoft.com/office/drawing/2014/main" id="{59C11362-4204-47B3-85DC-7A22A1E303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5" name="Freeform: Shape 134">
                <a:extLst>
                  <a:ext uri="{FF2B5EF4-FFF2-40B4-BE49-F238E27FC236}">
                    <a16:creationId xmlns:a16="http://schemas.microsoft.com/office/drawing/2014/main" id="{DFD42FE5-B58A-4613-8A3B-D0120D21B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A861743-3DF1-47A2-8CFF-99A470A9D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9F3A9B8B-EB41-4F45-8831-A7B5D41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D659F99D-ACED-471C-8BAC-73C596DDA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AC603F71-A3F3-49F0-A292-573F37EB6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FB6F9021-2B6B-4252-AC9D-30C1A2C9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7875012E-B86B-411F-B93B-A69ED6D20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4" name="Freeform: Shape 133">
              <a:extLst>
                <a:ext uri="{FF2B5EF4-FFF2-40B4-BE49-F238E27FC236}">
                  <a16:creationId xmlns:a16="http://schemas.microsoft.com/office/drawing/2014/main" id="{FFB9C5D7-2BF3-4748-9582-FF22361FA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56E50141-A05E-FCA2-9B39-73EE5D6EC530}"/>
              </a:ext>
            </a:extLst>
          </p:cNvPr>
          <p:cNvSpPr txBox="1"/>
          <p:nvPr/>
        </p:nvSpPr>
        <p:spPr>
          <a:xfrm>
            <a:off x="9671759" y="6657945"/>
            <a:ext cx="2520241" cy="200055"/>
          </a:xfrm>
          <a:prstGeom prst="rect">
            <a:avLst/>
          </a:prstGeom>
          <a:solidFill>
            <a:srgbClr val="000000"/>
          </a:solidFill>
        </p:spPr>
        <p:txBody>
          <a:bodyPr wrap="none">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Segoe UI"/>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CC BY-SA</a:t>
            </a:r>
            <a:r>
              <a:rPr kumimoji="0" lang="en-US" sz="700" b="0" i="0" u="none" strike="noStrike" kern="1200" cap="none" spc="0" normalizeH="0" baseline="0" noProof="0">
                <a:ln>
                  <a:noFill/>
                </a:ln>
                <a:solidFill>
                  <a:srgbClr val="FFFFFF"/>
                </a:solidFill>
                <a:effectLst/>
                <a:uLnTx/>
                <a:uFillTx/>
                <a:latin typeface="Segoe UI"/>
                <a:ea typeface="+mn-ea"/>
                <a:cs typeface="+mn-cs"/>
              </a:rPr>
              <a:t>.</a:t>
            </a:r>
          </a:p>
        </p:txBody>
      </p:sp>
      <p:sp>
        <p:nvSpPr>
          <p:cNvPr id="12" name="TextBox 11">
            <a:extLst>
              <a:ext uri="{FF2B5EF4-FFF2-40B4-BE49-F238E27FC236}">
                <a16:creationId xmlns:a16="http://schemas.microsoft.com/office/drawing/2014/main" id="{77F3F121-12AF-12D3-4EC8-1E33D45EC6D2}"/>
              </a:ext>
            </a:extLst>
          </p:cNvPr>
          <p:cNvSpPr txBox="1"/>
          <p:nvPr/>
        </p:nvSpPr>
        <p:spPr>
          <a:xfrm>
            <a:off x="694842" y="2838772"/>
            <a:ext cx="5868689" cy="3677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a:ea typeface="+mn-lt"/>
                <a:cs typeface="Segoe UI"/>
              </a:rPr>
              <a:t>This research seeks to explore:</a:t>
            </a:r>
            <a:endParaRPr kumimoji="0" lang="en-US" sz="2400" b="0" i="0" u="none" strike="noStrike" kern="1200" cap="none" spc="0" normalizeH="0" baseline="0" noProof="0" dirty="0">
              <a:ln>
                <a:noFill/>
              </a:ln>
              <a:solidFill>
                <a:prstClr val="black"/>
              </a:solidFill>
              <a:effectLst/>
              <a:uLnTx/>
              <a:uFillTx/>
              <a:latin typeface="Calibri"/>
              <a:ea typeface="+mn-lt"/>
              <a:cs typeface="Segoe UI"/>
            </a:endParaRPr>
          </a:p>
          <a:p>
            <a:pPr marL="285750" marR="0" lvl="0" indent="-228600" algn="l" defTabSz="914400" rtl="0" eaLnBrk="1" fontAlgn="auto" latinLnBrk="0" hangingPunct="1">
              <a:lnSpc>
                <a:spcPct val="110000"/>
              </a:lnSpc>
              <a:spcBef>
                <a:spcPts val="0"/>
              </a:spcBef>
              <a:spcAft>
                <a:spcPts val="600"/>
              </a:spcAft>
              <a:buClrTx/>
              <a:buSzTx/>
              <a:buFont typeface="Avenir Next LT Pro,Sans-Serif"/>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lt"/>
              <a:cs typeface="Segoe UI"/>
            </a:endParaRPr>
          </a:p>
          <a:p>
            <a:pPr marL="800100" marR="0" lvl="1" indent="-285750" algn="l" defTabSz="914400" rtl="0" eaLnBrk="1" fontAlgn="auto" latinLnBrk="0" hangingPunct="1">
              <a:lnSpc>
                <a:spcPct val="110000"/>
              </a:lnSpc>
              <a:spcBef>
                <a:spcPts val="0"/>
              </a:spcBef>
              <a:spcAft>
                <a:spcPts val="600"/>
              </a:spcAft>
              <a:buClrTx/>
              <a:buSzTx/>
              <a:buFont typeface="Wingdings,Sans-Serif"/>
              <a:buChar char="Ø"/>
              <a:tabLst/>
              <a:defRPr/>
            </a:pPr>
            <a:r>
              <a:rPr kumimoji="0" lang="en-US" sz="2400" b="1" i="0" u="none" strike="noStrike" kern="1200" cap="none" spc="0" normalizeH="0" baseline="0" noProof="0" dirty="0">
                <a:ln>
                  <a:noFill/>
                </a:ln>
                <a:solidFill>
                  <a:srgbClr val="002060"/>
                </a:solidFill>
                <a:effectLst/>
                <a:uLnTx/>
                <a:uFillTx/>
                <a:latin typeface="Calibri"/>
                <a:ea typeface="+mn-lt"/>
                <a:cs typeface="Segoe UI"/>
              </a:rPr>
              <a:t>In-demand suburbs of Melbourne in the property market.</a:t>
            </a:r>
          </a:p>
          <a:p>
            <a:pPr marL="514350" marR="0" lvl="1" indent="0" algn="l" defTabSz="914400" rtl="0" eaLnBrk="1" fontAlgn="auto" latinLnBrk="0" hangingPunct="1">
              <a:lnSpc>
                <a:spcPct val="110000"/>
              </a:lnSpc>
              <a:spcBef>
                <a:spcPts val="0"/>
              </a:spcBef>
              <a:spcAft>
                <a:spcPts val="600"/>
              </a:spcAft>
              <a:buClrTx/>
              <a:buSzTx/>
              <a:buFontTx/>
              <a:buNone/>
              <a:tabLst/>
              <a:defRPr/>
            </a:pPr>
            <a:endParaRPr kumimoji="0" lang="en-US" sz="2400" b="1" i="0" u="none" strike="noStrike" kern="1200" cap="none" spc="0" normalizeH="0" baseline="0" noProof="0" dirty="0">
              <a:ln>
                <a:noFill/>
              </a:ln>
              <a:solidFill>
                <a:srgbClr val="002060"/>
              </a:solidFill>
              <a:effectLst/>
              <a:uLnTx/>
              <a:uFillTx/>
              <a:latin typeface="Calibri"/>
              <a:ea typeface="+mn-lt"/>
              <a:cs typeface="Segoe UI"/>
            </a:endParaRPr>
          </a:p>
          <a:p>
            <a:pPr marL="800100" marR="0" lvl="1" indent="-285750" algn="l" defTabSz="914400" rtl="0" eaLnBrk="1" fontAlgn="auto" latinLnBrk="0" hangingPunct="1">
              <a:lnSpc>
                <a:spcPct val="110000"/>
              </a:lnSpc>
              <a:spcBef>
                <a:spcPts val="0"/>
              </a:spcBef>
              <a:spcAft>
                <a:spcPts val="600"/>
              </a:spcAft>
              <a:buClrTx/>
              <a:buSzTx/>
              <a:buFont typeface="Wingdings,Sans-Serif"/>
              <a:buChar char="Ø"/>
              <a:tabLst/>
              <a:defRPr/>
            </a:pPr>
            <a:r>
              <a:rPr kumimoji="0" lang="en-US" sz="2400" b="1" i="0" u="none" strike="noStrike" kern="1200" cap="none" spc="0" normalizeH="0" baseline="0" noProof="0" dirty="0">
                <a:ln>
                  <a:noFill/>
                </a:ln>
                <a:solidFill>
                  <a:srgbClr val="002060"/>
                </a:solidFill>
                <a:effectLst/>
                <a:uLnTx/>
                <a:uFillTx/>
                <a:latin typeface="Calibri"/>
                <a:ea typeface="+mn-lt"/>
                <a:cs typeface="Segoe UI"/>
              </a:rPr>
              <a:t>How realistic buyers' expectations of the market are.</a:t>
            </a:r>
            <a:endParaRPr kumimoji="0" lang="en-US" sz="2400" b="1" i="0" u="none" strike="noStrike" kern="1200" cap="none" spc="0" normalizeH="0" baseline="0" noProof="0" dirty="0">
              <a:ln>
                <a:noFill/>
              </a:ln>
              <a:solidFill>
                <a:prstClr val="black"/>
              </a:solidFill>
              <a:effectLst/>
              <a:uLnTx/>
              <a:uFillTx/>
              <a:latin typeface="Calibri"/>
              <a:ea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Segoe UI"/>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389B-B3AF-6D6A-1929-873D1781D556}"/>
              </a:ext>
            </a:extLst>
          </p:cNvPr>
          <p:cNvSpPr>
            <a:spLocks noGrp="1"/>
          </p:cNvSpPr>
          <p:nvPr>
            <p:ph type="title"/>
          </p:nvPr>
        </p:nvSpPr>
        <p:spPr>
          <a:xfrm>
            <a:off x="2194302" y="378040"/>
            <a:ext cx="10515600" cy="1325563"/>
          </a:xfrm>
        </p:spPr>
        <p:txBody>
          <a:bodyPr>
            <a:normAutofit/>
          </a:bodyPr>
          <a:lstStyle/>
          <a:p>
            <a:r>
              <a:rPr lang="en-US" sz="3600" u="sng" dirty="0">
                <a:latin typeface="Rockwell"/>
                <a:cs typeface="Calibri"/>
              </a:rPr>
              <a:t>Hypotheses</a:t>
            </a:r>
          </a:p>
        </p:txBody>
      </p:sp>
      <p:sp>
        <p:nvSpPr>
          <p:cNvPr id="4" name="TextBox 3">
            <a:extLst>
              <a:ext uri="{FF2B5EF4-FFF2-40B4-BE49-F238E27FC236}">
                <a16:creationId xmlns:a16="http://schemas.microsoft.com/office/drawing/2014/main" id="{4668C6AD-176B-B344-8008-716B0CCF2C7B}"/>
              </a:ext>
            </a:extLst>
          </p:cNvPr>
          <p:cNvSpPr txBox="1"/>
          <p:nvPr/>
        </p:nvSpPr>
        <p:spPr>
          <a:xfrm>
            <a:off x="1443926" y="1469754"/>
            <a:ext cx="77414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a:ea typeface="+mn-lt"/>
                <a:cs typeface="Segoe UI"/>
              </a:rPr>
              <a:t>The hypotheses tested in this research are:</a:t>
            </a:r>
          </a:p>
        </p:txBody>
      </p:sp>
      <p:sp>
        <p:nvSpPr>
          <p:cNvPr id="5" name="TextBox 4">
            <a:extLst>
              <a:ext uri="{FF2B5EF4-FFF2-40B4-BE49-F238E27FC236}">
                <a16:creationId xmlns:a16="http://schemas.microsoft.com/office/drawing/2014/main" id="{0044CE78-7BFF-5306-496E-4208AC18D20A}"/>
              </a:ext>
            </a:extLst>
          </p:cNvPr>
          <p:cNvSpPr txBox="1"/>
          <p:nvPr/>
        </p:nvSpPr>
        <p:spPr>
          <a:xfrm>
            <a:off x="1444732" y="2271308"/>
            <a:ext cx="859380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dirty="0">
                <a:ln>
                  <a:noFill/>
                </a:ln>
                <a:solidFill>
                  <a:srgbClr val="002060"/>
                </a:solidFill>
                <a:effectLst/>
                <a:uLnTx/>
                <a:uFillTx/>
                <a:latin typeface="Calibri"/>
                <a:ea typeface="+mn-ea"/>
                <a:cs typeface="Segoe UI"/>
              </a:rPr>
              <a:t>It is more feasible to find and purchase a property in the north and east of Melbourne.</a:t>
            </a:r>
          </a:p>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dirty="0">
              <a:ln>
                <a:noFill/>
              </a:ln>
              <a:solidFill>
                <a:srgbClr val="002060"/>
              </a:solidFill>
              <a:effectLst/>
              <a:uLnTx/>
              <a:uFillTx/>
              <a:latin typeface="Calibri"/>
              <a:ea typeface="+mn-ea"/>
              <a:cs typeface="Segoe UI"/>
            </a:endParaRPr>
          </a:p>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dirty="0">
                <a:ln>
                  <a:noFill/>
                </a:ln>
                <a:solidFill>
                  <a:srgbClr val="002060"/>
                </a:solidFill>
                <a:effectLst/>
                <a:uLnTx/>
                <a:uFillTx/>
                <a:latin typeface="Calibri"/>
                <a:ea typeface="+mn-ea"/>
                <a:cs typeface="Segoe UI"/>
              </a:rPr>
              <a:t>Buyers have lower expectations of the market prices than what they eventually pay for a property. </a:t>
            </a:r>
          </a:p>
        </p:txBody>
      </p:sp>
    </p:spTree>
    <p:extLst>
      <p:ext uri="{BB962C8B-B14F-4D97-AF65-F5344CB8AC3E}">
        <p14:creationId xmlns:p14="http://schemas.microsoft.com/office/powerpoint/2010/main" val="274037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38" name="Freeform: Shape 137">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40" name="Freeform: Shape 139">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42" name="Freeform: Shape 141">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5" name="Freeform: Shape 144">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4" name="Freeform: Shape 15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useBgFill="1">
        <p:nvSpPr>
          <p:cNvPr id="162" name="Rectangle 16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64" name="Rectangle 163">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66"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7" name="Freeform: Shape 166">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68" name="Freeform: Shape 167">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6"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77" name="Straight Connector 176">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78" name="Straight Connector 177">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80"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81" name="Freeform: Shape 180">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82"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4" name="Freeform: Shape 183">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83" name="Freeform: Shape 182">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B7DC6270-24AF-D64F-629C-8012E6E85F74}"/>
              </a:ext>
            </a:extLst>
          </p:cNvPr>
          <p:cNvSpPr txBox="1"/>
          <p:nvPr/>
        </p:nvSpPr>
        <p:spPr>
          <a:xfrm>
            <a:off x="391454" y="749669"/>
            <a:ext cx="50679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01449"/>
                </a:solidFill>
                <a:effectLst/>
                <a:uLnTx/>
                <a:uFillTx/>
                <a:latin typeface="Calibri"/>
                <a:ea typeface="+mn-ea"/>
                <a:cs typeface="Calibri"/>
              </a:rPr>
              <a:t>The bar graph demonstrates:</a:t>
            </a:r>
            <a:r>
              <a:rPr kumimoji="0" lang="en-US" sz="2400" b="0" i="0" u="none" strike="noStrike" kern="1200" cap="none" spc="0" normalizeH="0" baseline="0" noProof="0" dirty="0">
                <a:ln>
                  <a:noFill/>
                </a:ln>
                <a:solidFill>
                  <a:prstClr val="black"/>
                </a:solidFill>
                <a:effectLst/>
                <a:uLnTx/>
                <a:uFillTx/>
                <a:latin typeface="Calibri"/>
                <a:ea typeface="Calibri"/>
                <a:cs typeface="Calibri"/>
              </a:rPr>
              <a:t>​</a:t>
            </a:r>
            <a:endParaRPr kumimoji="0" lang="en-US" sz="2400" b="0" i="0" u="none" strike="noStrike" kern="1200" cap="none" spc="0" normalizeH="0" baseline="0" noProof="0">
              <a:ln>
                <a:noFill/>
              </a:ln>
              <a:solidFill>
                <a:prstClr val="black"/>
              </a:solidFill>
              <a:effectLst/>
              <a:uLnTx/>
              <a:uFillTx/>
              <a:latin typeface="Calibri"/>
              <a:ea typeface="+mn-ea"/>
              <a:cs typeface="Calibri"/>
            </a:endParaRPr>
          </a:p>
        </p:txBody>
      </p:sp>
      <p:sp>
        <p:nvSpPr>
          <p:cNvPr id="12" name="TextBox 11">
            <a:extLst>
              <a:ext uri="{FF2B5EF4-FFF2-40B4-BE49-F238E27FC236}">
                <a16:creationId xmlns:a16="http://schemas.microsoft.com/office/drawing/2014/main" id="{05116DFF-53B7-179F-5A16-F50E87D50BF6}"/>
              </a:ext>
            </a:extLst>
          </p:cNvPr>
          <p:cNvSpPr txBox="1"/>
          <p:nvPr/>
        </p:nvSpPr>
        <p:spPr>
          <a:xfrm>
            <a:off x="385682" y="1418901"/>
            <a:ext cx="439814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Calibri"/>
              </a:rPr>
              <a:t>Areas with highest listings are mainly concentrated in north, north-east and north-west of CBD.</a:t>
            </a: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All North: 135 listings</a:t>
            </a: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East: 74 listings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Calibri"/>
              </a:rPr>
              <a:t>In-demand suburbs not in north or east: </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Brighton East</a:t>
            </a:r>
            <a:r>
              <a:rPr kumimoji="0" lang="en-US" sz="2400" b="0" i="0" u="none" strike="noStrike" kern="1200" cap="none" spc="0" normalizeH="0" baseline="0" noProof="0" dirty="0">
                <a:ln>
                  <a:noFill/>
                </a:ln>
                <a:solidFill>
                  <a:srgbClr val="002060"/>
                </a:solidFill>
                <a:effectLst/>
                <a:uLnTx/>
                <a:uFillTx/>
                <a:latin typeface="Calibri"/>
                <a:ea typeface="+mn-ea"/>
                <a:cs typeface="Calibri"/>
              </a:rPr>
              <a:t>(South - 26)</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Bentleigh East</a:t>
            </a:r>
            <a:r>
              <a:rPr kumimoji="0" lang="en-US" sz="2400" b="0" i="0" u="none" strike="noStrike" kern="1200" cap="none" spc="0" normalizeH="0" baseline="0" noProof="0" dirty="0">
                <a:ln>
                  <a:noFill/>
                </a:ln>
                <a:solidFill>
                  <a:srgbClr val="002060"/>
                </a:solidFill>
                <a:effectLst/>
                <a:uLnTx/>
                <a:uFillTx/>
                <a:latin typeface="Calibri"/>
                <a:ea typeface="+mn-ea"/>
                <a:cs typeface="Calibri"/>
              </a:rPr>
              <a:t> ( south - 24)</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Frankston</a:t>
            </a:r>
            <a:r>
              <a:rPr kumimoji="0" lang="en-US" sz="2400" b="0" i="0" u="none" strike="noStrike" kern="1200" cap="none" spc="0" normalizeH="0" baseline="0" noProof="0" dirty="0">
                <a:ln>
                  <a:noFill/>
                </a:ln>
                <a:solidFill>
                  <a:srgbClr val="002060"/>
                </a:solidFill>
                <a:effectLst/>
                <a:uLnTx/>
                <a:uFillTx/>
                <a:latin typeface="Calibri"/>
                <a:ea typeface="+mn-ea"/>
                <a:cs typeface="Calibri"/>
              </a:rPr>
              <a:t> (South - 20)</a:t>
            </a:r>
          </a:p>
          <a:p>
            <a:pPr marL="800100" marR="0" lvl="1" indent="-342900" algn="l" defTabSz="914400" rtl="0" eaLnBrk="1" fontAlgn="auto" latinLnBrk="0" hangingPunct="1">
              <a:lnSpc>
                <a:spcPct val="100000"/>
              </a:lnSpc>
              <a:spcBef>
                <a:spcPts val="0"/>
              </a:spcBef>
              <a:spcAft>
                <a:spcPts val="0"/>
              </a:spcAft>
              <a:buClrTx/>
              <a:buSzTx/>
              <a:buFont typeface="Wingdings"/>
              <a:buChar char="Ø"/>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West </a:t>
            </a:r>
            <a:r>
              <a:rPr kumimoji="0" lang="en-US" sz="2400" b="1" i="0" u="none" strike="noStrike" kern="1200" cap="none" spc="0" normalizeH="0" baseline="0" noProof="0" dirty="0" err="1">
                <a:ln>
                  <a:noFill/>
                </a:ln>
                <a:solidFill>
                  <a:srgbClr val="002060"/>
                </a:solidFill>
                <a:effectLst/>
                <a:uLnTx/>
                <a:uFillTx/>
                <a:latin typeface="Calibri"/>
                <a:ea typeface="+mn-ea"/>
                <a:cs typeface="Calibri"/>
              </a:rPr>
              <a:t>Footscray</a:t>
            </a:r>
            <a:r>
              <a:rPr kumimoji="0" lang="en-US" sz="2400" b="1" i="0" u="none" strike="noStrike" kern="1200" cap="none" spc="0" normalizeH="0" baseline="0" noProof="0" dirty="0">
                <a:ln>
                  <a:noFill/>
                </a:ln>
                <a:solidFill>
                  <a:srgbClr val="002060"/>
                </a:solidFill>
                <a:effectLst/>
                <a:uLnTx/>
                <a:uFillTx/>
                <a:latin typeface="Calibri"/>
                <a:ea typeface="+mn-ea"/>
                <a:cs typeface="Calibri"/>
              </a:rPr>
              <a:t> </a:t>
            </a:r>
            <a:r>
              <a:rPr kumimoji="0" lang="en-US" sz="2400" b="0" i="0" u="none" strike="noStrike" kern="1200" cap="none" spc="0" normalizeH="0" baseline="0" noProof="0" dirty="0">
                <a:ln>
                  <a:noFill/>
                </a:ln>
                <a:solidFill>
                  <a:srgbClr val="002060"/>
                </a:solidFill>
                <a:effectLst/>
                <a:uLnTx/>
                <a:uFillTx/>
                <a:latin typeface="Calibri"/>
                <a:ea typeface="+mn-ea"/>
                <a:cs typeface="Calibri"/>
              </a:rPr>
              <a:t>(West – 22)</a:t>
            </a: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Calibri"/>
            </a:endParaRPr>
          </a:p>
        </p:txBody>
      </p:sp>
      <p:pic>
        <p:nvPicPr>
          <p:cNvPr id="4" name="Picture 4" descr="Chart, bar chart&#10;&#10;Description automatically generated">
            <a:extLst>
              <a:ext uri="{FF2B5EF4-FFF2-40B4-BE49-F238E27FC236}">
                <a16:creationId xmlns:a16="http://schemas.microsoft.com/office/drawing/2014/main" id="{89B04E95-0121-8CBF-7A1B-96C17EC49798}"/>
              </a:ext>
            </a:extLst>
          </p:cNvPr>
          <p:cNvPicPr>
            <a:picLocks noChangeAspect="1"/>
          </p:cNvPicPr>
          <p:nvPr/>
        </p:nvPicPr>
        <p:blipFill>
          <a:blip r:embed="rId2"/>
          <a:stretch>
            <a:fillRect/>
          </a:stretch>
        </p:blipFill>
        <p:spPr>
          <a:xfrm>
            <a:off x="4889787" y="1420278"/>
            <a:ext cx="6927742" cy="3578323"/>
          </a:xfrm>
          <a:prstGeom prst="rect">
            <a:avLst/>
          </a:prstGeom>
        </p:spPr>
      </p:pic>
    </p:spTree>
    <p:extLst>
      <p:ext uri="{BB962C8B-B14F-4D97-AF65-F5344CB8AC3E}">
        <p14:creationId xmlns:p14="http://schemas.microsoft.com/office/powerpoint/2010/main" val="345256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40"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42" name="Freeform: Shape 41">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0"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Picture 5" descr="Chart, pie chart&#10;&#10;Description automatically generated">
            <a:extLst>
              <a:ext uri="{FF2B5EF4-FFF2-40B4-BE49-F238E27FC236}">
                <a16:creationId xmlns:a16="http://schemas.microsoft.com/office/drawing/2014/main" id="{A7020844-3FD8-AA65-CCA8-8EF0599F62C8}"/>
              </a:ext>
            </a:extLst>
          </p:cNvPr>
          <p:cNvPicPr>
            <a:picLocks noChangeAspect="1"/>
          </p:cNvPicPr>
          <p:nvPr/>
        </p:nvPicPr>
        <p:blipFill>
          <a:blip r:embed="rId2"/>
          <a:stretch>
            <a:fillRect/>
          </a:stretch>
        </p:blipFill>
        <p:spPr>
          <a:xfrm>
            <a:off x="4712104" y="1359232"/>
            <a:ext cx="7293610" cy="3846734"/>
          </a:xfrm>
          <a:prstGeom prst="rect">
            <a:avLst/>
          </a:prstGeom>
        </p:spPr>
      </p:pic>
      <p:grpSp>
        <p:nvGrpSpPr>
          <p:cNvPr id="54"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56"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7" name="Freeform: Shape 56">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6D2C14BF-D0F5-AADF-5B0F-C05861739115}"/>
              </a:ext>
            </a:extLst>
          </p:cNvPr>
          <p:cNvSpPr txBox="1"/>
          <p:nvPr/>
        </p:nvSpPr>
        <p:spPr>
          <a:xfrm>
            <a:off x="1114784" y="1502973"/>
            <a:ext cx="2815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7" name="TextBox 6">
            <a:extLst>
              <a:ext uri="{FF2B5EF4-FFF2-40B4-BE49-F238E27FC236}">
                <a16:creationId xmlns:a16="http://schemas.microsoft.com/office/drawing/2014/main" id="{4934C78F-B713-DCBD-1AB3-F5B09367F1C9}"/>
              </a:ext>
            </a:extLst>
          </p:cNvPr>
          <p:cNvSpPr txBox="1"/>
          <p:nvPr/>
        </p:nvSpPr>
        <p:spPr>
          <a:xfrm>
            <a:off x="1113886" y="1502074"/>
            <a:ext cx="31888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a:ea typeface="+mn-ea"/>
                <a:cs typeface="Segoe UI"/>
              </a:rPr>
              <a:t>The pie chart displays:</a:t>
            </a:r>
          </a:p>
        </p:txBody>
      </p:sp>
      <p:sp>
        <p:nvSpPr>
          <p:cNvPr id="2" name="TextBox 1">
            <a:extLst>
              <a:ext uri="{FF2B5EF4-FFF2-40B4-BE49-F238E27FC236}">
                <a16:creationId xmlns:a16="http://schemas.microsoft.com/office/drawing/2014/main" id="{4AFE11DF-2049-B933-2E55-52B2BC1F27E4}"/>
              </a:ext>
            </a:extLst>
          </p:cNvPr>
          <p:cNvSpPr txBox="1"/>
          <p:nvPr/>
        </p:nvSpPr>
        <p:spPr>
          <a:xfrm>
            <a:off x="1043553" y="2373823"/>
            <a:ext cx="358269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Segoe UI"/>
              </a:rPr>
              <a:t>More than 75% of the market sales take place in auctions.</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srgbClr val="002060"/>
              </a:solidFill>
              <a:effectLst/>
              <a:uLnTx/>
              <a:uFillTx/>
              <a:latin typeface="Calibr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srgbClr val="002060"/>
                </a:solidFill>
                <a:effectLst/>
                <a:uLnTx/>
                <a:uFillTx/>
                <a:latin typeface="Calibri"/>
                <a:ea typeface="+mn-ea"/>
                <a:cs typeface="Segoe UI"/>
              </a:rPr>
              <a:t>It is very likely for a property to be sold at a higher price than the market since auctions are competitive.</a:t>
            </a:r>
          </a:p>
        </p:txBody>
      </p:sp>
    </p:spTree>
    <p:extLst>
      <p:ext uri="{BB962C8B-B14F-4D97-AF65-F5344CB8AC3E}">
        <p14:creationId xmlns:p14="http://schemas.microsoft.com/office/powerpoint/2010/main" val="34105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35"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36" name="Freeform: Shape 11">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14" name="Top Left">
            <a:extLst>
              <a:ext uri="{FF2B5EF4-FFF2-40B4-BE49-F238E27FC236}">
                <a16:creationId xmlns:a16="http://schemas.microsoft.com/office/drawing/2014/main" id="{55F4BBBF-C9DC-479F-A1BE-FF850DEBB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 name="Freeform: Shape 14">
              <a:extLst>
                <a:ext uri="{FF2B5EF4-FFF2-40B4-BE49-F238E27FC236}">
                  <a16:creationId xmlns:a16="http://schemas.microsoft.com/office/drawing/2014/main" id="{492A23A5-A076-4C15-95E6-C18381238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8C4B48C-21BD-4F29-BC00-08E0F6916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6DFE4EE-5E3B-4031-ADF0-45EFF61D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FC71B4D1-F553-4359-836B-EC80786F0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16C83396-4984-4487-9688-52E2316C0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CC0422EB-AFD9-49D7-8C46-C4104EF4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43E51B9A-644C-400F-AB14-E15356DBA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6B44477-476C-9247-F2D8-2D1680260CD2}"/>
              </a:ext>
            </a:extLst>
          </p:cNvPr>
          <p:cNvSpPr>
            <a:spLocks noGrp="1"/>
          </p:cNvSpPr>
          <p:nvPr>
            <p:ph type="title"/>
          </p:nvPr>
        </p:nvSpPr>
        <p:spPr>
          <a:xfrm>
            <a:off x="1160468" y="351659"/>
            <a:ext cx="2888206" cy="1264201"/>
          </a:xfrm>
        </p:spPr>
        <p:txBody>
          <a:bodyPr>
            <a:normAutofit/>
          </a:bodyPr>
          <a:lstStyle/>
          <a:p>
            <a:r>
              <a:rPr lang="en-US" sz="3600" u="sng" dirty="0"/>
              <a:t>Conclusions</a:t>
            </a:r>
            <a:endParaRPr lang="en-US" dirty="0"/>
          </a:p>
        </p:txBody>
      </p:sp>
      <p:grpSp>
        <p:nvGrpSpPr>
          <p:cNvPr id="23" name="Bottom Right">
            <a:extLst>
              <a:ext uri="{FF2B5EF4-FFF2-40B4-BE49-F238E27FC236}">
                <a16:creationId xmlns:a16="http://schemas.microsoft.com/office/drawing/2014/main" id="{141BAB31-8928-4D75-ACE2-02B9A560A6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05B0271D-253C-444D-8377-D129153BC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grpSp>
          <p:nvGrpSpPr>
            <p:cNvPr id="25" name="Graphic 157">
              <a:extLst>
                <a:ext uri="{FF2B5EF4-FFF2-40B4-BE49-F238E27FC236}">
                  <a16:creationId xmlns:a16="http://schemas.microsoft.com/office/drawing/2014/main" id="{A16D60D9-8D7C-415E-9374-57111D22B3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534C44BE-02AE-45F2-84CA-698BD9F19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D2CDD51-FEE1-4EF4-B149-93F86AF3B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1F05C76-E0B3-4B36-85E8-080691636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496DD1A-88F4-434C-A393-7EE56A3E2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BFCD714-5E1B-4E5D-8D36-143BA93D5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9BFAD42E-CB70-418B-AD4E-4C9A7986C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C8A7EA0D-8026-45BF-A0FA-80E335215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6" name="Freeform: Shape 25">
              <a:extLst>
                <a:ext uri="{FF2B5EF4-FFF2-40B4-BE49-F238E27FC236}">
                  <a16:creationId xmlns:a16="http://schemas.microsoft.com/office/drawing/2014/main" id="{9DAC027B-93A4-43BF-A062-345585370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 name="TextBox 3">
            <a:extLst>
              <a:ext uri="{FF2B5EF4-FFF2-40B4-BE49-F238E27FC236}">
                <a16:creationId xmlns:a16="http://schemas.microsoft.com/office/drawing/2014/main" id="{A63C4835-32B9-24EA-1332-766FDEE0A231}"/>
              </a:ext>
            </a:extLst>
          </p:cNvPr>
          <p:cNvSpPr txBox="1"/>
          <p:nvPr/>
        </p:nvSpPr>
        <p:spPr>
          <a:xfrm>
            <a:off x="682883" y="1611318"/>
            <a:ext cx="11036225" cy="48931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a:ea typeface="+mn-ea"/>
                <a:cs typeface="Calibri"/>
              </a:rPr>
              <a:t>According to the findings:</a:t>
            </a:r>
            <a:endParaRPr kumimoji="0" lang="en-US" sz="1800" b="0" i="0" u="none" strike="noStrike" kern="1200" cap="none" spc="0" normalizeH="0" baseline="0" noProof="0" dirty="0">
              <a:ln>
                <a:noFill/>
              </a:ln>
              <a:solidFill>
                <a:srgbClr val="002060"/>
              </a:solidFill>
              <a:effectLst/>
              <a:uLnTx/>
              <a:uFillTx/>
              <a:latin typeface="Segoe UI"/>
              <a:ea typeface="+mn-ea"/>
              <a:cs typeface="Segoe UI"/>
            </a:endParaRPr>
          </a:p>
          <a:p>
            <a:pPr marL="342900" marR="0" lvl="0" indent="-342900" algn="l" defTabSz="914400" rtl="0" eaLnBrk="1" fontAlgn="auto" latinLnBrk="0" hangingPunct="1">
              <a:lnSpc>
                <a:spcPct val="110000"/>
              </a:lnSpc>
              <a:spcBef>
                <a:spcPts val="1000"/>
              </a:spcBef>
              <a:spcAft>
                <a:spcPts val="0"/>
              </a:spcAft>
              <a:buClrTx/>
              <a:buSzTx/>
              <a:buFont typeface="Wingdings"/>
              <a:buChar char="§"/>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Purchasing properties in the north is the most feasible.</a:t>
            </a:r>
          </a:p>
          <a:p>
            <a:pPr marL="800100" marR="0" lvl="1" indent="-34290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6 suburbs among the top 10 </a:t>
            </a:r>
            <a:endParaRPr kumimoji="0" lang="en-US" sz="2000" b="1" i="0" u="none" strike="noStrike" kern="1200" cap="none" spc="0" normalizeH="0" baseline="0" noProof="0" dirty="0">
              <a:ln>
                <a:noFill/>
              </a:ln>
              <a:solidFill>
                <a:srgbClr val="002060"/>
              </a:solidFill>
              <a:effectLst/>
              <a:uLnTx/>
              <a:uFillTx/>
              <a:latin typeface="Calibri"/>
              <a:ea typeface="+mn-ea"/>
              <a:cs typeface="Calibri"/>
            </a:endParaRPr>
          </a:p>
          <a:p>
            <a:pPr marL="800100" marR="0" lvl="1" indent="-34290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7 suburbs among top 15 </a:t>
            </a:r>
            <a:endParaRPr kumimoji="0" lang="en-US" sz="2000" b="1" i="0" u="none" strike="noStrike" kern="1200" cap="none" spc="0" normalizeH="0" baseline="0" noProof="0" dirty="0">
              <a:ln>
                <a:noFill/>
              </a:ln>
              <a:solidFill>
                <a:srgbClr val="002060"/>
              </a:solidFill>
              <a:effectLst/>
              <a:uLnTx/>
              <a:uFillTx/>
              <a:latin typeface="Calibri"/>
              <a:ea typeface="+mn-ea"/>
              <a:cs typeface="Calibri"/>
            </a:endParaRPr>
          </a:p>
          <a:p>
            <a:pPr marL="342900" marR="0" lvl="0" indent="-342900" algn="l" defTabSz="914400" rtl="0" eaLnBrk="1" fontAlgn="auto" latinLnBrk="0" hangingPunct="1">
              <a:lnSpc>
                <a:spcPct val="110000"/>
              </a:lnSpc>
              <a:spcBef>
                <a:spcPts val="1000"/>
              </a:spcBef>
              <a:spcAft>
                <a:spcPts val="0"/>
              </a:spcAft>
              <a:buClrTx/>
              <a:buSzTx/>
              <a:buFont typeface="Wingdings"/>
              <a:buChar char="§"/>
              <a:tabLst/>
              <a:defRPr/>
            </a:pPr>
            <a:r>
              <a:rPr kumimoji="0" lang="en-US" sz="2400" b="1" i="0" u="none" strike="noStrike" kern="1200" cap="none" spc="0" normalizeH="0" baseline="0" noProof="0" dirty="0">
                <a:ln>
                  <a:noFill/>
                </a:ln>
                <a:solidFill>
                  <a:srgbClr val="002060"/>
                </a:solidFill>
                <a:effectLst/>
                <a:uLnTx/>
                <a:uFillTx/>
                <a:latin typeface="Calibri"/>
                <a:ea typeface="+mn-ea"/>
                <a:cs typeface="Calibri"/>
              </a:rPr>
              <a:t>East Melbourne is the second area for easy purchase</a:t>
            </a:r>
            <a:r>
              <a:rPr kumimoji="0" lang="en-US" sz="2400" b="0" i="0" u="none" strike="noStrike" kern="1200" cap="none" spc="0" normalizeH="0" baseline="0" noProof="0" dirty="0">
                <a:ln>
                  <a:noFill/>
                </a:ln>
                <a:solidFill>
                  <a:srgbClr val="002060"/>
                </a:solidFill>
                <a:effectLst/>
                <a:uLnTx/>
                <a:uFillTx/>
                <a:latin typeface="Calibri"/>
                <a:ea typeface="+mn-ea"/>
                <a:cs typeface="Calibri"/>
              </a:rPr>
              <a:t>.</a:t>
            </a:r>
            <a:endParaRPr kumimoji="0" lang="en-US" sz="1800" b="0" i="0" u="none" strike="noStrike" kern="1200" cap="none" spc="0" normalizeH="0" baseline="0" noProof="0" dirty="0">
              <a:ln>
                <a:noFill/>
              </a:ln>
              <a:solidFill>
                <a:srgbClr val="002060"/>
              </a:solidFill>
              <a:effectLst/>
              <a:uLnTx/>
              <a:uFillTx/>
              <a:latin typeface="Segoe UI"/>
              <a:ea typeface="+mn-ea"/>
              <a:cs typeface="Segoe UI"/>
            </a:endParaRPr>
          </a:p>
          <a:p>
            <a:pPr marL="742950" marR="0" lvl="1" indent="-28575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1 suburbs in top 10</a:t>
            </a:r>
          </a:p>
          <a:p>
            <a:pPr marL="742950" marR="0" lvl="1" indent="-285750" algn="l" defTabSz="914400" rtl="0" eaLnBrk="1" fontAlgn="auto" latinLnBrk="0" hangingPunct="1">
              <a:lnSpc>
                <a:spcPct val="110000"/>
              </a:lnSpc>
              <a:spcBef>
                <a:spcPts val="1000"/>
              </a:spcBef>
              <a:spcAft>
                <a:spcPts val="0"/>
              </a:spcAft>
              <a:buClrTx/>
              <a:buSzTx/>
              <a:buFont typeface="Wingdings"/>
              <a:buChar char="Ø"/>
              <a:tabLst/>
              <a:defRPr/>
            </a:pPr>
            <a:r>
              <a:rPr kumimoji="0" lang="en-US" sz="2000" b="0" i="0" u="none" strike="noStrike" kern="1200" cap="none" spc="0" normalizeH="0" baseline="0" noProof="0" dirty="0">
                <a:ln>
                  <a:noFill/>
                </a:ln>
                <a:solidFill>
                  <a:srgbClr val="002060"/>
                </a:solidFill>
                <a:effectLst/>
                <a:uLnTx/>
                <a:uFillTx/>
                <a:latin typeface="Calibri"/>
                <a:ea typeface="+mn-ea"/>
                <a:cs typeface="Calibri"/>
              </a:rPr>
              <a:t>4 in the top 15</a:t>
            </a:r>
          </a:p>
          <a:p>
            <a:pPr marL="285750" lvl="0" indent="-285750">
              <a:lnSpc>
                <a:spcPct val="110000"/>
              </a:lnSpc>
              <a:spcBef>
                <a:spcPts val="1000"/>
              </a:spcBef>
              <a:buFont typeface="Wingdings"/>
              <a:buChar char="§"/>
            </a:pPr>
            <a:r>
              <a:rPr lang="en-GB" sz="2400" b="1" dirty="0">
                <a:solidFill>
                  <a:srgbClr val="002060"/>
                </a:solidFill>
                <a:latin typeface="Calibri"/>
                <a:cs typeface="Calibri"/>
              </a:rPr>
              <a:t>Home Buyers most probably have to pay higher than expected prices due to auction bidding wars. </a:t>
            </a:r>
          </a:p>
          <a:p>
            <a:pPr marL="800100" lvl="1" indent="-342900">
              <a:lnSpc>
                <a:spcPct val="110000"/>
              </a:lnSpc>
              <a:spcBef>
                <a:spcPts val="1000"/>
              </a:spcBef>
              <a:buFont typeface="Wingdings" panose="05000000000000000000" pitchFamily="2" charset="2"/>
              <a:buChar char="Ø"/>
            </a:pPr>
            <a:r>
              <a:rPr kumimoji="0" lang="en-US" sz="2000" b="0" i="0" u="none" strike="noStrike" kern="1200" cap="none" spc="0" normalizeH="0" baseline="0" noProof="0" dirty="0">
                <a:ln>
                  <a:noFill/>
                </a:ln>
                <a:solidFill>
                  <a:srgbClr val="002060"/>
                </a:solidFill>
                <a:effectLst/>
                <a:uLnTx/>
                <a:uFillTx/>
                <a:latin typeface="Calibri"/>
                <a:ea typeface="+mn-ea"/>
                <a:cs typeface="Calibri"/>
              </a:rPr>
              <a:t>&gt;75% of the market properties sold in auctions</a:t>
            </a:r>
          </a:p>
        </p:txBody>
      </p:sp>
    </p:spTree>
    <p:extLst>
      <p:ext uri="{BB962C8B-B14F-4D97-AF65-F5344CB8AC3E}">
        <p14:creationId xmlns:p14="http://schemas.microsoft.com/office/powerpoint/2010/main" val="287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city, road&#10;&#10;Description automatically generated">
            <a:extLst>
              <a:ext uri="{FF2B5EF4-FFF2-40B4-BE49-F238E27FC236}">
                <a16:creationId xmlns:a16="http://schemas.microsoft.com/office/drawing/2014/main" id="{5BF25D64-F738-9B25-B7F1-1DC7FD4375E3}"/>
              </a:ext>
            </a:extLst>
          </p:cNvPr>
          <p:cNvPicPr>
            <a:picLocks noChangeAspect="1"/>
          </p:cNvPicPr>
          <p:nvPr/>
        </p:nvPicPr>
        <p:blipFill>
          <a:blip r:embed="rId2"/>
          <a:stretch>
            <a:fillRect/>
          </a:stretch>
        </p:blipFill>
        <p:spPr>
          <a:xfrm>
            <a:off x="1" y="1262031"/>
            <a:ext cx="12192000" cy="4409425"/>
          </a:xfrm>
          <a:prstGeom prst="rect">
            <a:avLst/>
          </a:prstGeom>
        </p:spPr>
      </p:pic>
      <p:pic>
        <p:nvPicPr>
          <p:cNvPr id="5" name="Picture 4">
            <a:extLst>
              <a:ext uri="{FF2B5EF4-FFF2-40B4-BE49-F238E27FC236}">
                <a16:creationId xmlns:a16="http://schemas.microsoft.com/office/drawing/2014/main" id="{A4BF9695-E22F-01CB-294F-B0A8A37466DA}"/>
              </a:ext>
            </a:extLst>
          </p:cNvPr>
          <p:cNvPicPr>
            <a:picLocks noChangeAspect="1"/>
          </p:cNvPicPr>
          <p:nvPr/>
        </p:nvPicPr>
        <p:blipFill>
          <a:blip r:embed="rId3"/>
          <a:stretch>
            <a:fillRect/>
          </a:stretch>
        </p:blipFill>
        <p:spPr>
          <a:xfrm>
            <a:off x="9178281" y="373420"/>
            <a:ext cx="2499632" cy="416605"/>
          </a:xfrm>
          <a:prstGeom prst="rect">
            <a:avLst/>
          </a:prstGeom>
        </p:spPr>
      </p:pic>
      <p:pic>
        <p:nvPicPr>
          <p:cNvPr id="7" name="Picture 6" descr="Logo, company name&#10;&#10;Description automatically generated">
            <a:extLst>
              <a:ext uri="{FF2B5EF4-FFF2-40B4-BE49-F238E27FC236}">
                <a16:creationId xmlns:a16="http://schemas.microsoft.com/office/drawing/2014/main" id="{D048D8E8-D964-F111-7BCB-7402C53420FC}"/>
              </a:ext>
            </a:extLst>
          </p:cNvPr>
          <p:cNvPicPr>
            <a:picLocks noChangeAspect="1"/>
          </p:cNvPicPr>
          <p:nvPr/>
        </p:nvPicPr>
        <p:blipFill>
          <a:blip r:embed="rId4"/>
          <a:stretch>
            <a:fillRect/>
          </a:stretch>
        </p:blipFill>
        <p:spPr>
          <a:xfrm>
            <a:off x="218365" y="151074"/>
            <a:ext cx="2474274" cy="861298"/>
          </a:xfrm>
          <a:prstGeom prst="rect">
            <a:avLst/>
          </a:prstGeom>
        </p:spPr>
      </p:pic>
      <p:sp>
        <p:nvSpPr>
          <p:cNvPr id="8" name="TextBox 7">
            <a:extLst>
              <a:ext uri="{FF2B5EF4-FFF2-40B4-BE49-F238E27FC236}">
                <a16:creationId xmlns:a16="http://schemas.microsoft.com/office/drawing/2014/main" id="{679A378A-D6CE-E0F0-8BE6-65E81A399CE3}"/>
              </a:ext>
            </a:extLst>
          </p:cNvPr>
          <p:cNvSpPr txBox="1"/>
          <p:nvPr/>
        </p:nvSpPr>
        <p:spPr>
          <a:xfrm>
            <a:off x="1685172" y="2761109"/>
            <a:ext cx="8986819" cy="553998"/>
          </a:xfrm>
          <a:prstGeom prst="rect">
            <a:avLst/>
          </a:prstGeom>
          <a:solidFill>
            <a:schemeClr val="bg1">
              <a:alpha val="65651"/>
            </a:schemeClr>
          </a:solidFill>
        </p:spPr>
        <p:txBody>
          <a:bodyPr wrap="none" rtlCol="0">
            <a:spAutoFit/>
          </a:bodyPr>
          <a:lstStyle/>
          <a:p>
            <a:r>
              <a:rPr lang="en-US" sz="3000" dirty="0">
                <a:solidFill>
                  <a:srgbClr val="9D1908"/>
                </a:solidFill>
              </a:rPr>
              <a:t>Which Melbourne suburbs made sales in the past week?</a:t>
            </a:r>
          </a:p>
        </p:txBody>
      </p:sp>
    </p:spTree>
    <p:extLst>
      <p:ext uri="{BB962C8B-B14F-4D97-AF65-F5344CB8AC3E}">
        <p14:creationId xmlns:p14="http://schemas.microsoft.com/office/powerpoint/2010/main" val="416309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company name&#10;&#10;Description automatically generated">
            <a:extLst>
              <a:ext uri="{FF2B5EF4-FFF2-40B4-BE49-F238E27FC236}">
                <a16:creationId xmlns:a16="http://schemas.microsoft.com/office/drawing/2014/main" id="{16D77D23-8A12-A4DB-9196-81D3D4DF2AF9}"/>
              </a:ext>
            </a:extLst>
          </p:cNvPr>
          <p:cNvPicPr>
            <a:picLocks noChangeAspect="1"/>
          </p:cNvPicPr>
          <p:nvPr/>
        </p:nvPicPr>
        <p:blipFill>
          <a:blip r:embed="rId2"/>
          <a:stretch>
            <a:fillRect/>
          </a:stretch>
        </p:blipFill>
        <p:spPr>
          <a:xfrm>
            <a:off x="446967" y="342803"/>
            <a:ext cx="2474274" cy="861298"/>
          </a:xfrm>
          <a:prstGeom prst="rect">
            <a:avLst/>
          </a:prstGeom>
        </p:spPr>
      </p:pic>
      <p:sp>
        <p:nvSpPr>
          <p:cNvPr id="4" name="TextBox 3">
            <a:extLst>
              <a:ext uri="{FF2B5EF4-FFF2-40B4-BE49-F238E27FC236}">
                <a16:creationId xmlns:a16="http://schemas.microsoft.com/office/drawing/2014/main" id="{3A77DCC5-D5F8-3C4B-581D-79514826D8B3}"/>
              </a:ext>
            </a:extLst>
          </p:cNvPr>
          <p:cNvSpPr txBox="1"/>
          <p:nvPr/>
        </p:nvSpPr>
        <p:spPr>
          <a:xfrm>
            <a:off x="446967" y="1779833"/>
            <a:ext cx="3551298" cy="3693319"/>
          </a:xfrm>
          <a:prstGeom prst="rect">
            <a:avLst/>
          </a:prstGeom>
          <a:solidFill>
            <a:srgbClr val="92D050"/>
          </a:solidFill>
        </p:spPr>
        <p:txBody>
          <a:bodyPr wrap="square" rtlCol="0">
            <a:spAutoFit/>
          </a:bodyPr>
          <a:lstStyle/>
          <a:p>
            <a:pPr marL="285750" indent="-285750">
              <a:buFontTx/>
              <a:buChar char="-"/>
            </a:pPr>
            <a:endParaRPr lang="en-US" dirty="0"/>
          </a:p>
          <a:p>
            <a:pPr marL="285750" indent="-285750">
              <a:buFontTx/>
              <a:buChar char="-"/>
            </a:pPr>
            <a:r>
              <a:rPr lang="en-US" dirty="0"/>
              <a:t>Displayed boundaries for nearly 3000 suburbs in Victoria</a:t>
            </a:r>
          </a:p>
          <a:p>
            <a:pPr marL="285750" indent="-285750">
              <a:buFontTx/>
              <a:buChar char="-"/>
            </a:pPr>
            <a:endParaRPr lang="en-US" dirty="0"/>
          </a:p>
          <a:p>
            <a:pPr marL="285750" indent="-285750">
              <a:buFontTx/>
              <a:buChar char="-"/>
            </a:pPr>
            <a:r>
              <a:rPr lang="en-US" dirty="0"/>
              <a:t>Heatmap </a:t>
            </a:r>
            <a:r>
              <a:rPr lang="en-AU" dirty="0"/>
              <a:t>representing the varying prices across the suburbs</a:t>
            </a:r>
            <a:endParaRPr lang="en-US" dirty="0"/>
          </a:p>
          <a:p>
            <a:pPr marL="285750" indent="-285750">
              <a:buFontTx/>
              <a:buChar char="-"/>
            </a:pPr>
            <a:endParaRPr lang="en-US" dirty="0"/>
          </a:p>
          <a:p>
            <a:pPr marL="285750" indent="-285750">
              <a:buFontTx/>
              <a:buChar char="-"/>
            </a:pPr>
            <a:r>
              <a:rPr lang="en-US" dirty="0"/>
              <a:t>Interactive visualization of median prices </a:t>
            </a:r>
          </a:p>
          <a:p>
            <a:pPr marL="285750" indent="-285750">
              <a:buFontTx/>
              <a:buChar char="-"/>
            </a:pPr>
            <a:endParaRPr lang="en-US" dirty="0"/>
          </a:p>
          <a:p>
            <a:pPr marL="285750" indent="-285750">
              <a:buFontTx/>
              <a:buChar char="-"/>
            </a:pPr>
            <a:r>
              <a:rPr lang="en-US" dirty="0"/>
              <a:t>Heatmap legend</a:t>
            </a:r>
          </a:p>
          <a:p>
            <a:pPr marL="285750" indent="-285750">
              <a:buFontTx/>
              <a:buChar char="-"/>
            </a:pPr>
            <a:endParaRPr lang="en-US" dirty="0"/>
          </a:p>
          <a:p>
            <a:pPr marL="285750" indent="-285750">
              <a:buFontTx/>
              <a:buChar char="-"/>
            </a:pPr>
            <a:endParaRPr lang="en-US" dirty="0"/>
          </a:p>
        </p:txBody>
      </p:sp>
      <p:pic>
        <p:nvPicPr>
          <p:cNvPr id="8" name="Picture 7" descr="Map&#10;&#10;Description automatically generated">
            <a:extLst>
              <a:ext uri="{FF2B5EF4-FFF2-40B4-BE49-F238E27FC236}">
                <a16:creationId xmlns:a16="http://schemas.microsoft.com/office/drawing/2014/main" id="{A9AEF90B-B1BE-8250-2B01-E23DA980928E}"/>
              </a:ext>
            </a:extLst>
          </p:cNvPr>
          <p:cNvPicPr>
            <a:picLocks noChangeAspect="1"/>
          </p:cNvPicPr>
          <p:nvPr/>
        </p:nvPicPr>
        <p:blipFill>
          <a:blip r:embed="rId3"/>
          <a:stretch>
            <a:fillRect/>
          </a:stretch>
        </p:blipFill>
        <p:spPr>
          <a:xfrm>
            <a:off x="4275756" y="1311758"/>
            <a:ext cx="7163066" cy="4351624"/>
          </a:xfrm>
          <a:prstGeom prst="rect">
            <a:avLst/>
          </a:prstGeom>
          <a:ln>
            <a:solidFill>
              <a:schemeClr val="tx1"/>
            </a:solidFill>
          </a:ln>
        </p:spPr>
      </p:pic>
      <p:pic>
        <p:nvPicPr>
          <p:cNvPr id="13" name="Picture 12" descr="Map&#10;&#10;Description automatically generated">
            <a:extLst>
              <a:ext uri="{FF2B5EF4-FFF2-40B4-BE49-F238E27FC236}">
                <a16:creationId xmlns:a16="http://schemas.microsoft.com/office/drawing/2014/main" id="{506141A4-7B29-09B5-699D-F24F6465186B}"/>
              </a:ext>
            </a:extLst>
          </p:cNvPr>
          <p:cNvPicPr>
            <a:picLocks noChangeAspect="1"/>
          </p:cNvPicPr>
          <p:nvPr/>
        </p:nvPicPr>
        <p:blipFill>
          <a:blip r:embed="rId4"/>
          <a:stretch>
            <a:fillRect/>
          </a:stretch>
        </p:blipFill>
        <p:spPr>
          <a:xfrm>
            <a:off x="4275756" y="1319133"/>
            <a:ext cx="7163066" cy="4356513"/>
          </a:xfrm>
          <a:prstGeom prst="rect">
            <a:avLst/>
          </a:prstGeom>
        </p:spPr>
      </p:pic>
      <p:pic>
        <p:nvPicPr>
          <p:cNvPr id="15" name="Picture 14" descr="Map&#10;&#10;Description automatically generated">
            <a:extLst>
              <a:ext uri="{FF2B5EF4-FFF2-40B4-BE49-F238E27FC236}">
                <a16:creationId xmlns:a16="http://schemas.microsoft.com/office/drawing/2014/main" id="{40E7BA14-3106-7D1B-4C71-B6D3A2995C89}"/>
              </a:ext>
            </a:extLst>
          </p:cNvPr>
          <p:cNvPicPr>
            <a:picLocks noChangeAspect="1"/>
          </p:cNvPicPr>
          <p:nvPr/>
        </p:nvPicPr>
        <p:blipFill>
          <a:blip r:embed="rId5"/>
          <a:stretch>
            <a:fillRect/>
          </a:stretch>
        </p:blipFill>
        <p:spPr>
          <a:xfrm>
            <a:off x="4275757" y="1319133"/>
            <a:ext cx="7163066" cy="4372261"/>
          </a:xfrm>
          <a:prstGeom prst="rect">
            <a:avLst/>
          </a:prstGeom>
        </p:spPr>
      </p:pic>
      <p:pic>
        <p:nvPicPr>
          <p:cNvPr id="21" name="Picture 20" descr="Map&#10;&#10;Description automatically generated">
            <a:extLst>
              <a:ext uri="{FF2B5EF4-FFF2-40B4-BE49-F238E27FC236}">
                <a16:creationId xmlns:a16="http://schemas.microsoft.com/office/drawing/2014/main" id="{E940F321-FA93-2E4C-78EE-4BD305E53F70}"/>
              </a:ext>
            </a:extLst>
          </p:cNvPr>
          <p:cNvPicPr>
            <a:picLocks noChangeAspect="1"/>
          </p:cNvPicPr>
          <p:nvPr/>
        </p:nvPicPr>
        <p:blipFill rotWithShape="1">
          <a:blip r:embed="rId5"/>
          <a:srcRect l="88849" t="75920"/>
          <a:stretch/>
        </p:blipFill>
        <p:spPr>
          <a:xfrm>
            <a:off x="9775065" y="3522488"/>
            <a:ext cx="1650995" cy="2176282"/>
          </a:xfrm>
          <a:prstGeom prst="rect">
            <a:avLst/>
          </a:prstGeom>
          <a:ln w="31750">
            <a:solidFill>
              <a:schemeClr val="tx1"/>
            </a:solidFill>
          </a:ln>
        </p:spPr>
      </p:pic>
    </p:spTree>
    <p:extLst>
      <p:ext uri="{BB962C8B-B14F-4D97-AF65-F5344CB8AC3E}">
        <p14:creationId xmlns:p14="http://schemas.microsoft.com/office/powerpoint/2010/main" val="348408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Map&#10;&#10;Description automatically generated">
            <a:extLst>
              <a:ext uri="{FF2B5EF4-FFF2-40B4-BE49-F238E27FC236}">
                <a16:creationId xmlns:a16="http://schemas.microsoft.com/office/drawing/2014/main" id="{A606588F-E186-F389-2DE2-74AF6EF87C29}"/>
              </a:ext>
            </a:extLst>
          </p:cNvPr>
          <p:cNvPicPr>
            <a:picLocks noChangeAspect="1"/>
          </p:cNvPicPr>
          <p:nvPr/>
        </p:nvPicPr>
        <p:blipFill>
          <a:blip r:embed="rId2"/>
          <a:stretch>
            <a:fillRect/>
          </a:stretch>
        </p:blipFill>
        <p:spPr>
          <a:xfrm>
            <a:off x="560395" y="1379710"/>
            <a:ext cx="6582850" cy="3994644"/>
          </a:xfrm>
          <a:prstGeom prst="rect">
            <a:avLst/>
          </a:prstGeom>
        </p:spPr>
      </p:pic>
      <p:pic>
        <p:nvPicPr>
          <p:cNvPr id="5" name="Picture 4" descr="Map&#10;&#10;Description automatically generated">
            <a:extLst>
              <a:ext uri="{FF2B5EF4-FFF2-40B4-BE49-F238E27FC236}">
                <a16:creationId xmlns:a16="http://schemas.microsoft.com/office/drawing/2014/main" id="{7EE1999B-EEBA-89DB-5CC3-5844DFD47271}"/>
              </a:ext>
            </a:extLst>
          </p:cNvPr>
          <p:cNvPicPr>
            <a:picLocks noChangeAspect="1"/>
          </p:cNvPicPr>
          <p:nvPr/>
        </p:nvPicPr>
        <p:blipFill>
          <a:blip r:embed="rId3"/>
          <a:stretch>
            <a:fillRect/>
          </a:stretch>
        </p:blipFill>
        <p:spPr>
          <a:xfrm>
            <a:off x="560395" y="1395832"/>
            <a:ext cx="6597073" cy="3978522"/>
          </a:xfrm>
          <a:prstGeom prst="rect">
            <a:avLst/>
          </a:prstGeom>
        </p:spPr>
      </p:pic>
      <p:pic>
        <p:nvPicPr>
          <p:cNvPr id="7" name="Picture 6" descr="Map&#10;&#10;Description automatically generated">
            <a:extLst>
              <a:ext uri="{FF2B5EF4-FFF2-40B4-BE49-F238E27FC236}">
                <a16:creationId xmlns:a16="http://schemas.microsoft.com/office/drawing/2014/main" id="{251EAE48-ECB6-D420-88F5-CDAFD9D45DFA}"/>
              </a:ext>
            </a:extLst>
          </p:cNvPr>
          <p:cNvPicPr>
            <a:picLocks noChangeAspect="1"/>
          </p:cNvPicPr>
          <p:nvPr/>
        </p:nvPicPr>
        <p:blipFill>
          <a:blip r:embed="rId4"/>
          <a:stretch>
            <a:fillRect/>
          </a:stretch>
        </p:blipFill>
        <p:spPr>
          <a:xfrm>
            <a:off x="560395" y="1395832"/>
            <a:ext cx="6597073" cy="3978522"/>
          </a:xfrm>
          <a:prstGeom prst="rect">
            <a:avLst/>
          </a:prstGeom>
        </p:spPr>
      </p:pic>
      <p:pic>
        <p:nvPicPr>
          <p:cNvPr id="12" name="Picture 11" descr="Logo, company name&#10;&#10;Description automatically generated">
            <a:extLst>
              <a:ext uri="{FF2B5EF4-FFF2-40B4-BE49-F238E27FC236}">
                <a16:creationId xmlns:a16="http://schemas.microsoft.com/office/drawing/2014/main" id="{4A2B9F15-CEE8-4178-6DD3-8753C3667288}"/>
              </a:ext>
            </a:extLst>
          </p:cNvPr>
          <p:cNvPicPr>
            <a:picLocks noChangeAspect="1"/>
          </p:cNvPicPr>
          <p:nvPr/>
        </p:nvPicPr>
        <p:blipFill>
          <a:blip r:embed="rId5"/>
          <a:stretch>
            <a:fillRect/>
          </a:stretch>
        </p:blipFill>
        <p:spPr>
          <a:xfrm>
            <a:off x="446967" y="342803"/>
            <a:ext cx="2474274" cy="861298"/>
          </a:xfrm>
          <a:prstGeom prst="rect">
            <a:avLst/>
          </a:prstGeom>
        </p:spPr>
      </p:pic>
      <p:sp>
        <p:nvSpPr>
          <p:cNvPr id="14" name="TextBox 13">
            <a:extLst>
              <a:ext uri="{FF2B5EF4-FFF2-40B4-BE49-F238E27FC236}">
                <a16:creationId xmlns:a16="http://schemas.microsoft.com/office/drawing/2014/main" id="{5E920B49-CF54-69A7-10DA-C3A8DFA5CD91}"/>
              </a:ext>
            </a:extLst>
          </p:cNvPr>
          <p:cNvSpPr txBox="1"/>
          <p:nvPr/>
        </p:nvSpPr>
        <p:spPr>
          <a:xfrm>
            <a:off x="7791718" y="563266"/>
            <a:ext cx="3891252" cy="6093976"/>
          </a:xfrm>
          <a:prstGeom prst="rect">
            <a:avLst/>
          </a:prstGeom>
          <a:noFill/>
        </p:spPr>
        <p:txBody>
          <a:bodyPr wrap="square" rtlCol="0">
            <a:spAutoFit/>
          </a:bodyPr>
          <a:lstStyle/>
          <a:p>
            <a:r>
              <a:rPr lang="en-US" sz="3000" b="1" dirty="0"/>
              <a:t>Findings:</a:t>
            </a:r>
          </a:p>
          <a:p>
            <a:endParaRPr lang="en-US" dirty="0"/>
          </a:p>
          <a:p>
            <a:endParaRPr lang="en-US" dirty="0"/>
          </a:p>
          <a:p>
            <a:pPr marL="285750" indent="-285750">
              <a:buFont typeface="Wingdings" pitchFamily="2" charset="2"/>
              <a:buChar char="v"/>
            </a:pPr>
            <a:r>
              <a:rPr lang="en-US" dirty="0"/>
              <a:t>Inner Melbourne suburbs sold most properties vs outskirts </a:t>
            </a:r>
          </a:p>
          <a:p>
            <a:pPr marL="285750" indent="-285750">
              <a:buFontTx/>
              <a:buChar char="-"/>
            </a:pPr>
            <a:endParaRPr lang="en-US" dirty="0"/>
          </a:p>
          <a:p>
            <a:pPr algn="ctr"/>
            <a:r>
              <a:rPr lang="en-US" b="1" dirty="0"/>
              <a:t>Top 5 most expensive suburbs:</a:t>
            </a:r>
          </a:p>
          <a:p>
            <a:pPr marL="285750" indent="-285750">
              <a:buFontTx/>
              <a:buChar char="-"/>
            </a:pPr>
            <a:endParaRPr lang="en-US" dirty="0"/>
          </a:p>
          <a:p>
            <a:r>
              <a:rPr lang="en-US" dirty="0"/>
              <a:t>     Albert Park  	</a:t>
            </a:r>
            <a:r>
              <a:rPr lang="en-AU" b="1" dirty="0"/>
              <a:t>$5,500,000</a:t>
            </a:r>
          </a:p>
          <a:p>
            <a:r>
              <a:rPr lang="en-US" dirty="0"/>
              <a:t>     Kew 		</a:t>
            </a:r>
            <a:r>
              <a:rPr lang="en-AU" b="1" dirty="0"/>
              <a:t>$3,425,000</a:t>
            </a:r>
          </a:p>
          <a:p>
            <a:r>
              <a:rPr lang="en-AU" dirty="0"/>
              <a:t>     Balwyn</a:t>
            </a:r>
            <a:r>
              <a:rPr lang="en-AU" b="1" dirty="0"/>
              <a:t> 	$3,140,000</a:t>
            </a:r>
          </a:p>
          <a:p>
            <a:r>
              <a:rPr lang="en-AU" dirty="0"/>
              <a:t>     Mordialloc</a:t>
            </a:r>
            <a:r>
              <a:rPr lang="en-AU" b="1" dirty="0"/>
              <a:t>	$2,850,000</a:t>
            </a:r>
          </a:p>
          <a:p>
            <a:r>
              <a:rPr lang="en-AU" dirty="0"/>
              <a:t>     Balwyn North</a:t>
            </a:r>
            <a:r>
              <a:rPr lang="en-AU" b="1" dirty="0"/>
              <a:t>	$2,825,000</a:t>
            </a:r>
          </a:p>
          <a:p>
            <a:pPr marL="285750" indent="-285750">
              <a:buFontTx/>
              <a:buChar char="-"/>
            </a:pPr>
            <a:endParaRPr lang="en-AU" b="1" dirty="0"/>
          </a:p>
          <a:p>
            <a:pPr marL="285750" indent="-285750">
              <a:buFontTx/>
              <a:buChar char="-"/>
            </a:pPr>
            <a:endParaRPr lang="en-AU" b="1" dirty="0"/>
          </a:p>
          <a:p>
            <a:pPr marL="285750" indent="-285750">
              <a:buFont typeface="Wingdings" pitchFamily="2" charset="2"/>
              <a:buChar char="v"/>
            </a:pPr>
            <a:r>
              <a:rPr lang="en-AU" b="1" dirty="0">
                <a:solidFill>
                  <a:srgbClr val="9D1908"/>
                </a:solidFill>
              </a:rPr>
              <a:t>Hot spot:</a:t>
            </a:r>
          </a:p>
          <a:p>
            <a:r>
              <a:rPr lang="en-AU" b="1" dirty="0"/>
              <a:t>     West Melbourne  $2,610,000</a:t>
            </a:r>
          </a:p>
          <a:p>
            <a:endParaRPr lang="en-AU" b="1" dirty="0"/>
          </a:p>
          <a:p>
            <a:pPr marL="285750" indent="-285750">
              <a:buFontTx/>
              <a:buChar char="-"/>
            </a:pPr>
            <a:endParaRPr lang="en-AU" b="1" dirty="0"/>
          </a:p>
          <a:p>
            <a:pPr marL="285750" indent="-285750">
              <a:buFontTx/>
              <a:buChar char="-"/>
            </a:pPr>
            <a:endParaRPr lang="en-AU" b="1" dirty="0"/>
          </a:p>
          <a:p>
            <a:pPr marL="285750" indent="-285750">
              <a:buFontTx/>
              <a:buChar char="-"/>
            </a:pPr>
            <a:endParaRPr lang="en-US" dirty="0"/>
          </a:p>
        </p:txBody>
      </p:sp>
      <p:pic>
        <p:nvPicPr>
          <p:cNvPr id="18" name="Picture 17" descr="Map&#10;&#10;Description automatically generated">
            <a:extLst>
              <a:ext uri="{FF2B5EF4-FFF2-40B4-BE49-F238E27FC236}">
                <a16:creationId xmlns:a16="http://schemas.microsoft.com/office/drawing/2014/main" id="{ACA784FE-31B0-1D5A-F693-22EE2C0285D4}"/>
              </a:ext>
            </a:extLst>
          </p:cNvPr>
          <p:cNvPicPr>
            <a:picLocks noChangeAspect="1"/>
          </p:cNvPicPr>
          <p:nvPr/>
        </p:nvPicPr>
        <p:blipFill>
          <a:blip r:embed="rId6"/>
          <a:stretch>
            <a:fillRect/>
          </a:stretch>
        </p:blipFill>
        <p:spPr>
          <a:xfrm>
            <a:off x="560395" y="1396550"/>
            <a:ext cx="6597073" cy="4014235"/>
          </a:xfrm>
          <a:prstGeom prst="rect">
            <a:avLst/>
          </a:prstGeom>
        </p:spPr>
      </p:pic>
      <p:pic>
        <p:nvPicPr>
          <p:cNvPr id="20" name="Picture 19" descr="Map&#10;&#10;Description automatically generated">
            <a:extLst>
              <a:ext uri="{FF2B5EF4-FFF2-40B4-BE49-F238E27FC236}">
                <a16:creationId xmlns:a16="http://schemas.microsoft.com/office/drawing/2014/main" id="{0D985B6B-A555-97B9-66C5-527E8EB060BA}"/>
              </a:ext>
            </a:extLst>
          </p:cNvPr>
          <p:cNvPicPr>
            <a:picLocks noChangeAspect="1"/>
          </p:cNvPicPr>
          <p:nvPr/>
        </p:nvPicPr>
        <p:blipFill>
          <a:blip r:embed="rId7"/>
          <a:stretch>
            <a:fillRect/>
          </a:stretch>
        </p:blipFill>
        <p:spPr>
          <a:xfrm>
            <a:off x="560395" y="1395832"/>
            <a:ext cx="6597073" cy="4011308"/>
          </a:xfrm>
          <a:prstGeom prst="rect">
            <a:avLst/>
          </a:prstGeom>
        </p:spPr>
      </p:pic>
      <p:pic>
        <p:nvPicPr>
          <p:cNvPr id="22" name="Picture 21" descr="Map&#10;&#10;Description automatically generated">
            <a:extLst>
              <a:ext uri="{FF2B5EF4-FFF2-40B4-BE49-F238E27FC236}">
                <a16:creationId xmlns:a16="http://schemas.microsoft.com/office/drawing/2014/main" id="{50DC787A-D80B-D9E7-CCD2-407E5AE7E669}"/>
              </a:ext>
            </a:extLst>
          </p:cNvPr>
          <p:cNvPicPr>
            <a:picLocks noChangeAspect="1"/>
          </p:cNvPicPr>
          <p:nvPr/>
        </p:nvPicPr>
        <p:blipFill>
          <a:blip r:embed="rId8"/>
          <a:stretch>
            <a:fillRect/>
          </a:stretch>
        </p:blipFill>
        <p:spPr>
          <a:xfrm>
            <a:off x="573304" y="1375925"/>
            <a:ext cx="6656719" cy="4031215"/>
          </a:xfrm>
          <a:prstGeom prst="rect">
            <a:avLst/>
          </a:prstGeom>
        </p:spPr>
      </p:pic>
      <p:pic>
        <p:nvPicPr>
          <p:cNvPr id="9" name="Picture 8" descr="Map&#10;&#10;Description automatically generated">
            <a:extLst>
              <a:ext uri="{FF2B5EF4-FFF2-40B4-BE49-F238E27FC236}">
                <a16:creationId xmlns:a16="http://schemas.microsoft.com/office/drawing/2014/main" id="{94D7001A-E281-A2E7-95B2-AAA1F9216E60}"/>
              </a:ext>
            </a:extLst>
          </p:cNvPr>
          <p:cNvPicPr>
            <a:picLocks noChangeAspect="1"/>
          </p:cNvPicPr>
          <p:nvPr/>
        </p:nvPicPr>
        <p:blipFill>
          <a:blip r:embed="rId9"/>
          <a:stretch>
            <a:fillRect/>
          </a:stretch>
        </p:blipFill>
        <p:spPr>
          <a:xfrm>
            <a:off x="571840" y="1372280"/>
            <a:ext cx="6755633" cy="4031215"/>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CF120BE4-ED6C-758E-3FC6-DBC009D81D4C}"/>
              </a:ext>
            </a:extLst>
          </p:cNvPr>
          <p:cNvPicPr>
            <a:picLocks noChangeAspect="1"/>
          </p:cNvPicPr>
          <p:nvPr/>
        </p:nvPicPr>
        <p:blipFill rotWithShape="1">
          <a:blip r:embed="rId10"/>
          <a:srcRect t="75328" r="6965" b="1997"/>
          <a:stretch/>
        </p:blipFill>
        <p:spPr>
          <a:xfrm>
            <a:off x="8778699" y="5410785"/>
            <a:ext cx="1917290" cy="446699"/>
          </a:xfrm>
          <a:prstGeom prst="rect">
            <a:avLst/>
          </a:prstGeom>
        </p:spPr>
      </p:pic>
    </p:spTree>
    <p:extLst>
      <p:ext uri="{BB962C8B-B14F-4D97-AF65-F5344CB8AC3E}">
        <p14:creationId xmlns:p14="http://schemas.microsoft.com/office/powerpoint/2010/main" val="111174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2569CF1-643A-660C-4C0A-688C63E6D652}"/>
              </a:ext>
            </a:extLst>
          </p:cNvPr>
          <p:cNvSpPr/>
          <p:nvPr/>
        </p:nvSpPr>
        <p:spPr>
          <a:xfrm>
            <a:off x="8782050" y="1857375"/>
            <a:ext cx="2871144" cy="12287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77ABB986-17BE-6593-4BF7-84F27094E9C4}"/>
              </a:ext>
            </a:extLst>
          </p:cNvPr>
          <p:cNvSpPr/>
          <p:nvPr/>
        </p:nvSpPr>
        <p:spPr>
          <a:xfrm>
            <a:off x="8924998" y="1033620"/>
            <a:ext cx="2529191" cy="583052"/>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296DF777-FE72-A057-E396-541A11300B54}"/>
              </a:ext>
            </a:extLst>
          </p:cNvPr>
          <p:cNvPicPr>
            <a:picLocks noChangeAspect="1"/>
          </p:cNvPicPr>
          <p:nvPr/>
        </p:nvPicPr>
        <p:blipFill>
          <a:blip r:embed="rId2"/>
          <a:stretch>
            <a:fillRect/>
          </a:stretch>
        </p:blipFill>
        <p:spPr>
          <a:xfrm>
            <a:off x="581025" y="346604"/>
            <a:ext cx="5525692" cy="920948"/>
          </a:xfrm>
          <a:prstGeom prst="rect">
            <a:avLst/>
          </a:prstGeom>
        </p:spPr>
      </p:pic>
      <p:pic>
        <p:nvPicPr>
          <p:cNvPr id="7" name="Picture 6">
            <a:extLst>
              <a:ext uri="{FF2B5EF4-FFF2-40B4-BE49-F238E27FC236}">
                <a16:creationId xmlns:a16="http://schemas.microsoft.com/office/drawing/2014/main" id="{C9F22321-0E77-B221-C71A-5D3C797C2C2D}"/>
              </a:ext>
            </a:extLst>
          </p:cNvPr>
          <p:cNvPicPr>
            <a:picLocks noChangeAspect="1"/>
          </p:cNvPicPr>
          <p:nvPr/>
        </p:nvPicPr>
        <p:blipFill>
          <a:blip r:embed="rId3"/>
          <a:stretch>
            <a:fillRect/>
          </a:stretch>
        </p:blipFill>
        <p:spPr>
          <a:xfrm>
            <a:off x="719929" y="1526923"/>
            <a:ext cx="3002540" cy="4580017"/>
          </a:xfrm>
          <a:prstGeom prst="rect">
            <a:avLst/>
          </a:prstGeom>
        </p:spPr>
      </p:pic>
      <p:pic>
        <p:nvPicPr>
          <p:cNvPr id="9" name="Picture 8">
            <a:extLst>
              <a:ext uri="{FF2B5EF4-FFF2-40B4-BE49-F238E27FC236}">
                <a16:creationId xmlns:a16="http://schemas.microsoft.com/office/drawing/2014/main" id="{49633032-EDD7-67D6-83FC-D016BD66803B}"/>
              </a:ext>
            </a:extLst>
          </p:cNvPr>
          <p:cNvPicPr>
            <a:picLocks noChangeAspect="1"/>
          </p:cNvPicPr>
          <p:nvPr/>
        </p:nvPicPr>
        <p:blipFill>
          <a:blip r:embed="rId4"/>
          <a:stretch>
            <a:fillRect/>
          </a:stretch>
        </p:blipFill>
        <p:spPr>
          <a:xfrm>
            <a:off x="4225673" y="1574708"/>
            <a:ext cx="2728196" cy="2735817"/>
          </a:xfrm>
          <a:prstGeom prst="rect">
            <a:avLst/>
          </a:prstGeom>
        </p:spPr>
      </p:pic>
      <p:pic>
        <p:nvPicPr>
          <p:cNvPr id="11" name="Picture 10">
            <a:extLst>
              <a:ext uri="{FF2B5EF4-FFF2-40B4-BE49-F238E27FC236}">
                <a16:creationId xmlns:a16="http://schemas.microsoft.com/office/drawing/2014/main" id="{81AFCE9B-FF29-BF32-259B-728C0C469399}"/>
              </a:ext>
            </a:extLst>
          </p:cNvPr>
          <p:cNvPicPr>
            <a:picLocks noChangeAspect="1"/>
          </p:cNvPicPr>
          <p:nvPr/>
        </p:nvPicPr>
        <p:blipFill>
          <a:blip r:embed="rId5"/>
          <a:stretch>
            <a:fillRect/>
          </a:stretch>
        </p:blipFill>
        <p:spPr>
          <a:xfrm>
            <a:off x="7301431" y="3250597"/>
            <a:ext cx="4279219" cy="3326084"/>
          </a:xfrm>
          <a:prstGeom prst="rect">
            <a:avLst/>
          </a:prstGeom>
        </p:spPr>
      </p:pic>
      <p:sp>
        <p:nvSpPr>
          <p:cNvPr id="12" name="TextBox 11">
            <a:extLst>
              <a:ext uri="{FF2B5EF4-FFF2-40B4-BE49-F238E27FC236}">
                <a16:creationId xmlns:a16="http://schemas.microsoft.com/office/drawing/2014/main" id="{F2A90DC6-4BA8-75E2-FBC7-D7CBD5826DA4}"/>
              </a:ext>
            </a:extLst>
          </p:cNvPr>
          <p:cNvSpPr txBox="1"/>
          <p:nvPr/>
        </p:nvSpPr>
        <p:spPr>
          <a:xfrm>
            <a:off x="8997543" y="1150047"/>
            <a:ext cx="2655651" cy="369332"/>
          </a:xfrm>
          <a:prstGeom prst="rect">
            <a:avLst/>
          </a:prstGeom>
          <a:noFill/>
        </p:spPr>
        <p:txBody>
          <a:bodyPr wrap="square" rtlCol="0">
            <a:spAutoFit/>
          </a:bodyPr>
          <a:lstStyle/>
          <a:p>
            <a:r>
              <a:rPr lang="en-AU" dirty="0"/>
              <a:t>We chose to use these:</a:t>
            </a:r>
          </a:p>
        </p:txBody>
      </p:sp>
      <p:sp>
        <p:nvSpPr>
          <p:cNvPr id="14" name="Oval 13">
            <a:extLst>
              <a:ext uri="{FF2B5EF4-FFF2-40B4-BE49-F238E27FC236}">
                <a16:creationId xmlns:a16="http://schemas.microsoft.com/office/drawing/2014/main" id="{9DF515B7-5A56-AC4E-4C4D-B8D918DEFC33}"/>
              </a:ext>
            </a:extLst>
          </p:cNvPr>
          <p:cNvSpPr/>
          <p:nvPr/>
        </p:nvSpPr>
        <p:spPr>
          <a:xfrm>
            <a:off x="581025" y="2705100"/>
            <a:ext cx="108585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5E5FB5A0-21B6-09CB-8794-EB344E6BEC3B}"/>
              </a:ext>
            </a:extLst>
          </p:cNvPr>
          <p:cNvSpPr/>
          <p:nvPr/>
        </p:nvSpPr>
        <p:spPr>
          <a:xfrm>
            <a:off x="838200" y="4212192"/>
            <a:ext cx="1809750" cy="4572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CA2FB0D2-6690-66AC-31C5-137F4C49BB4F}"/>
              </a:ext>
            </a:extLst>
          </p:cNvPr>
          <p:cNvSpPr/>
          <p:nvPr/>
        </p:nvSpPr>
        <p:spPr>
          <a:xfrm>
            <a:off x="7162800" y="5734050"/>
            <a:ext cx="1543050" cy="609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E83D2C8A-EBCC-C169-312F-23CCC6553C52}"/>
              </a:ext>
            </a:extLst>
          </p:cNvPr>
          <p:cNvPicPr>
            <a:picLocks noChangeAspect="1"/>
          </p:cNvPicPr>
          <p:nvPr/>
        </p:nvPicPr>
        <p:blipFill>
          <a:blip r:embed="rId6"/>
          <a:stretch>
            <a:fillRect/>
          </a:stretch>
        </p:blipFill>
        <p:spPr>
          <a:xfrm>
            <a:off x="8924998" y="1929000"/>
            <a:ext cx="2655652" cy="1043489"/>
          </a:xfrm>
          <a:prstGeom prst="rect">
            <a:avLst/>
          </a:prstGeom>
        </p:spPr>
      </p:pic>
      <p:cxnSp>
        <p:nvCxnSpPr>
          <p:cNvPr id="21" name="Straight Arrow Connector 20">
            <a:extLst>
              <a:ext uri="{FF2B5EF4-FFF2-40B4-BE49-F238E27FC236}">
                <a16:creationId xmlns:a16="http://schemas.microsoft.com/office/drawing/2014/main" id="{C802E772-8531-2EB4-1902-1598A615E31E}"/>
              </a:ext>
            </a:extLst>
          </p:cNvPr>
          <p:cNvCxnSpPr>
            <a:cxnSpLocks/>
          </p:cNvCxnSpPr>
          <p:nvPr/>
        </p:nvCxnSpPr>
        <p:spPr>
          <a:xfrm flipH="1">
            <a:off x="8534400" y="3086100"/>
            <a:ext cx="1695450" cy="273828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3E14040-B974-FCA4-0944-DA4E231DAD0F}"/>
              </a:ext>
            </a:extLst>
          </p:cNvPr>
          <p:cNvSpPr/>
          <p:nvPr/>
        </p:nvSpPr>
        <p:spPr>
          <a:xfrm>
            <a:off x="-1492176" y="6517936"/>
            <a:ext cx="3378126" cy="307777"/>
          </a:xfrm>
          <a:prstGeom prst="rect">
            <a:avLst/>
          </a:prstGeom>
          <a:noFill/>
        </p:spPr>
        <p:txBody>
          <a:bodyPr wrap="square" lIns="91440" tIns="45720" rIns="91440" bIns="45720">
            <a:spAutoFit/>
          </a:bodyPr>
          <a:lstStyle/>
          <a:p>
            <a:pPr algn="ctr"/>
            <a:r>
              <a:rPr lang="en-US" sz="1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r>
              <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20323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animBg="1"/>
      <p:bldP spid="12" grpId="0"/>
      <p:bldP spid="14" grpId="0" animBg="1"/>
      <p:bldP spid="15"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11EAB850-C438-D33A-242E-A6B5897AAA75}"/>
              </a:ext>
            </a:extLst>
          </p:cNvPr>
          <p:cNvPicPr>
            <a:picLocks noChangeAspect="1"/>
          </p:cNvPicPr>
          <p:nvPr/>
        </p:nvPicPr>
        <p:blipFill>
          <a:blip r:embed="rId2"/>
          <a:stretch>
            <a:fillRect/>
          </a:stretch>
        </p:blipFill>
        <p:spPr>
          <a:xfrm>
            <a:off x="2327495" y="807802"/>
            <a:ext cx="8082437" cy="5146144"/>
          </a:xfrm>
          <a:prstGeom prst="rect">
            <a:avLst/>
          </a:prstGeom>
        </p:spPr>
      </p:pic>
      <p:grpSp>
        <p:nvGrpSpPr>
          <p:cNvPr id="12" name="Group 11">
            <a:extLst>
              <a:ext uri="{FF2B5EF4-FFF2-40B4-BE49-F238E27FC236}">
                <a16:creationId xmlns:a16="http://schemas.microsoft.com/office/drawing/2014/main" id="{AFA775FB-7326-C394-B261-A0C9DCBE95CC}"/>
              </a:ext>
            </a:extLst>
          </p:cNvPr>
          <p:cNvGrpSpPr/>
          <p:nvPr/>
        </p:nvGrpSpPr>
        <p:grpSpPr>
          <a:xfrm>
            <a:off x="1422400" y="60830"/>
            <a:ext cx="9166765" cy="6722138"/>
            <a:chOff x="1422400" y="60830"/>
            <a:chExt cx="9166765" cy="6722138"/>
          </a:xfrm>
        </p:grpSpPr>
        <p:pic>
          <p:nvPicPr>
            <p:cNvPr id="10" name="Picture 9" descr="Map&#10;&#10;Description automatically generated">
              <a:extLst>
                <a:ext uri="{FF2B5EF4-FFF2-40B4-BE49-F238E27FC236}">
                  <a16:creationId xmlns:a16="http://schemas.microsoft.com/office/drawing/2014/main" id="{4FDD028D-676D-748B-3B0C-056DBDEE70E6}"/>
                </a:ext>
              </a:extLst>
            </p:cNvPr>
            <p:cNvPicPr>
              <a:picLocks noChangeAspect="1"/>
            </p:cNvPicPr>
            <p:nvPr/>
          </p:nvPicPr>
          <p:blipFill rotWithShape="1">
            <a:blip r:embed="rId3"/>
            <a:srcRect l="9430" t="1595" r="15382"/>
            <a:stretch/>
          </p:blipFill>
          <p:spPr>
            <a:xfrm>
              <a:off x="1422400" y="60830"/>
              <a:ext cx="9166765" cy="6722138"/>
            </a:xfrm>
            <a:prstGeom prst="rect">
              <a:avLst/>
            </a:prstGeom>
          </p:spPr>
        </p:pic>
        <p:pic>
          <p:nvPicPr>
            <p:cNvPr id="8" name="Picture 7" descr="Diagram&#10;&#10;Description automatically generated">
              <a:extLst>
                <a:ext uri="{FF2B5EF4-FFF2-40B4-BE49-F238E27FC236}">
                  <a16:creationId xmlns:a16="http://schemas.microsoft.com/office/drawing/2014/main" id="{B65BA5A3-48E8-7D17-22DF-C5D55258D824}"/>
                </a:ext>
              </a:extLst>
            </p:cNvPr>
            <p:cNvPicPr>
              <a:picLocks noChangeAspect="1"/>
            </p:cNvPicPr>
            <p:nvPr/>
          </p:nvPicPr>
          <p:blipFill>
            <a:blip r:embed="rId4">
              <a:alphaModFix amt="44000"/>
            </a:blip>
            <a:stretch>
              <a:fillRect/>
            </a:stretch>
          </p:blipFill>
          <p:spPr>
            <a:xfrm>
              <a:off x="1951234" y="492079"/>
              <a:ext cx="8289532" cy="5873841"/>
            </a:xfrm>
            <a:prstGeom prst="rect">
              <a:avLst/>
            </a:prstGeom>
          </p:spPr>
        </p:pic>
      </p:grpSp>
      <p:sp>
        <p:nvSpPr>
          <p:cNvPr id="13" name="TextBox 12">
            <a:extLst>
              <a:ext uri="{FF2B5EF4-FFF2-40B4-BE49-F238E27FC236}">
                <a16:creationId xmlns:a16="http://schemas.microsoft.com/office/drawing/2014/main" id="{62A326B7-DD61-5979-DCA6-79AD2D6D227B}"/>
              </a:ext>
            </a:extLst>
          </p:cNvPr>
          <p:cNvSpPr txBox="1"/>
          <p:nvPr/>
        </p:nvSpPr>
        <p:spPr>
          <a:xfrm>
            <a:off x="1422399" y="75031"/>
            <a:ext cx="9166765" cy="369332"/>
          </a:xfrm>
          <a:prstGeom prst="rect">
            <a:avLst/>
          </a:prstGeom>
          <a:solidFill>
            <a:schemeClr val="bg1">
              <a:alpha val="63000"/>
            </a:schemeClr>
          </a:solidFill>
        </p:spPr>
        <p:txBody>
          <a:bodyPr wrap="square" rtlCol="0">
            <a:spAutoFit/>
          </a:bodyPr>
          <a:lstStyle/>
          <a:p>
            <a:pPr algn="ctr"/>
            <a:r>
              <a:rPr lang="en-US" b="1" dirty="0">
                <a:solidFill>
                  <a:srgbClr val="E32305"/>
                </a:solidFill>
              </a:rPr>
              <a:t>Does transport network and plans of improvements make suburb more desirable? </a:t>
            </a:r>
          </a:p>
        </p:txBody>
      </p:sp>
      <p:pic>
        <p:nvPicPr>
          <p:cNvPr id="7" name="Picture 6" descr="Logo, company name&#10;&#10;Description automatically generated">
            <a:extLst>
              <a:ext uri="{FF2B5EF4-FFF2-40B4-BE49-F238E27FC236}">
                <a16:creationId xmlns:a16="http://schemas.microsoft.com/office/drawing/2014/main" id="{0FD255AF-FF2B-8983-BD8F-3983D81949D8}"/>
              </a:ext>
            </a:extLst>
          </p:cNvPr>
          <p:cNvPicPr>
            <a:picLocks noChangeAspect="1"/>
          </p:cNvPicPr>
          <p:nvPr/>
        </p:nvPicPr>
        <p:blipFill>
          <a:blip r:embed="rId5"/>
          <a:stretch>
            <a:fillRect/>
          </a:stretch>
        </p:blipFill>
        <p:spPr>
          <a:xfrm>
            <a:off x="64631" y="115998"/>
            <a:ext cx="1335309" cy="464823"/>
          </a:xfrm>
          <a:prstGeom prst="rect">
            <a:avLst/>
          </a:prstGeom>
        </p:spPr>
      </p:pic>
      <p:pic>
        <p:nvPicPr>
          <p:cNvPr id="9" name="Picture 8" descr="Diagram&#10;&#10;Description automatically generated">
            <a:extLst>
              <a:ext uri="{FF2B5EF4-FFF2-40B4-BE49-F238E27FC236}">
                <a16:creationId xmlns:a16="http://schemas.microsoft.com/office/drawing/2014/main" id="{6D023115-C640-2B49-F6DA-A167A1D6E1CF}"/>
              </a:ext>
            </a:extLst>
          </p:cNvPr>
          <p:cNvPicPr>
            <a:picLocks noChangeAspect="1"/>
          </p:cNvPicPr>
          <p:nvPr/>
        </p:nvPicPr>
        <p:blipFill rotWithShape="1">
          <a:blip r:embed="rId4">
            <a:alphaModFix amt="69000"/>
          </a:blip>
          <a:srcRect l="21652" t="26942" r="44900" b="39663"/>
          <a:stretch/>
        </p:blipFill>
        <p:spPr>
          <a:xfrm>
            <a:off x="3746090" y="2079523"/>
            <a:ext cx="2772697" cy="1961535"/>
          </a:xfrm>
          <a:prstGeom prst="rect">
            <a:avLst/>
          </a:prstGeom>
        </p:spPr>
      </p:pic>
      <p:pic>
        <p:nvPicPr>
          <p:cNvPr id="1026" name="Picture 2" descr="Metro Tunnel Project - Victoria's Big Build">
            <a:extLst>
              <a:ext uri="{FF2B5EF4-FFF2-40B4-BE49-F238E27FC236}">
                <a16:creationId xmlns:a16="http://schemas.microsoft.com/office/drawing/2014/main" id="{8EA76286-E640-AF2C-4574-644719DEC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9600" y="6217481"/>
            <a:ext cx="1315877" cy="492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2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1:</a:t>
            </a:r>
          </a:p>
        </p:txBody>
      </p:sp>
      <p:pic>
        <p:nvPicPr>
          <p:cNvPr id="4" name="Picture 3">
            <a:extLst>
              <a:ext uri="{FF2B5EF4-FFF2-40B4-BE49-F238E27FC236}">
                <a16:creationId xmlns:a16="http://schemas.microsoft.com/office/drawing/2014/main" id="{A588EC66-D223-D750-AB8B-0DDC108D2C6D}"/>
              </a:ext>
            </a:extLst>
          </p:cNvPr>
          <p:cNvPicPr>
            <a:picLocks noChangeAspect="1"/>
          </p:cNvPicPr>
          <p:nvPr/>
        </p:nvPicPr>
        <p:blipFill>
          <a:blip r:embed="rId2"/>
          <a:stretch>
            <a:fillRect/>
          </a:stretch>
        </p:blipFill>
        <p:spPr>
          <a:xfrm>
            <a:off x="360401" y="1762124"/>
            <a:ext cx="8201928" cy="4388073"/>
          </a:xfrm>
          <a:prstGeom prst="rect">
            <a:avLst/>
          </a:prstGeom>
        </p:spPr>
      </p:pic>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Auction Clearance Rate Results – Eastern Seaboard Data</a:t>
            </a:r>
          </a:p>
        </p:txBody>
      </p:sp>
      <p:sp>
        <p:nvSpPr>
          <p:cNvPr id="18" name="Rectangle: Rounded Corners 17">
            <a:extLst>
              <a:ext uri="{FF2B5EF4-FFF2-40B4-BE49-F238E27FC236}">
                <a16:creationId xmlns:a16="http://schemas.microsoft.com/office/drawing/2014/main" id="{2CC60EDF-EDE5-6673-6995-5AD66D44479A}"/>
              </a:ext>
            </a:extLst>
          </p:cNvPr>
          <p:cNvSpPr/>
          <p:nvPr/>
        </p:nvSpPr>
        <p:spPr>
          <a:xfrm>
            <a:off x="9004697" y="1655098"/>
            <a:ext cx="2374106" cy="4495099"/>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37C5D55D-A0B7-26AA-CE2F-8E853B37BAD1}"/>
              </a:ext>
            </a:extLst>
          </p:cNvPr>
          <p:cNvSpPr txBox="1"/>
          <p:nvPr/>
        </p:nvSpPr>
        <p:spPr>
          <a:xfrm>
            <a:off x="9087824" y="1759874"/>
            <a:ext cx="2374106" cy="4247317"/>
          </a:xfrm>
          <a:prstGeom prst="rect">
            <a:avLst/>
          </a:prstGeom>
          <a:noFill/>
        </p:spPr>
        <p:txBody>
          <a:bodyPr wrap="square">
            <a:spAutoFit/>
          </a:bodyPr>
          <a:lstStyle/>
          <a:p>
            <a:r>
              <a:rPr lang="en-AU" sz="1800" b="1" i="1" dirty="0">
                <a:solidFill>
                  <a:srgbClr val="7030A0"/>
                </a:solidFill>
              </a:rPr>
              <a:t>Hypotheses: </a:t>
            </a:r>
          </a:p>
          <a:p>
            <a:endParaRPr lang="en-AU" b="1" dirty="0"/>
          </a:p>
          <a:p>
            <a:r>
              <a:rPr lang="en-AU" sz="1800" b="1" i="1" dirty="0"/>
              <a:t>With the recent cooling in the housing marker we will observe a large discrepancy between auction numbers and sales in all major cities.</a:t>
            </a:r>
          </a:p>
          <a:p>
            <a:endParaRPr lang="en-AU" b="1" i="1" dirty="0"/>
          </a:p>
          <a:p>
            <a:r>
              <a:rPr lang="en-AU" sz="1800" b="1" i="1" dirty="0"/>
              <a:t>The effect will be felt largest in cities where housing prices are highest.</a:t>
            </a:r>
          </a:p>
        </p:txBody>
      </p:sp>
    </p:spTree>
    <p:extLst>
      <p:ext uri="{BB962C8B-B14F-4D97-AF65-F5344CB8AC3E}">
        <p14:creationId xmlns:p14="http://schemas.microsoft.com/office/powerpoint/2010/main" val="58730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1:</a:t>
            </a:r>
          </a:p>
        </p:txBody>
      </p:sp>
      <p:pic>
        <p:nvPicPr>
          <p:cNvPr id="4" name="Picture 3">
            <a:extLst>
              <a:ext uri="{FF2B5EF4-FFF2-40B4-BE49-F238E27FC236}">
                <a16:creationId xmlns:a16="http://schemas.microsoft.com/office/drawing/2014/main" id="{A588EC66-D223-D750-AB8B-0DDC108D2C6D}"/>
              </a:ext>
            </a:extLst>
          </p:cNvPr>
          <p:cNvPicPr>
            <a:picLocks noChangeAspect="1"/>
          </p:cNvPicPr>
          <p:nvPr/>
        </p:nvPicPr>
        <p:blipFill>
          <a:blip r:embed="rId2"/>
          <a:stretch>
            <a:fillRect/>
          </a:stretch>
        </p:blipFill>
        <p:spPr>
          <a:xfrm>
            <a:off x="484854" y="1643606"/>
            <a:ext cx="6672632" cy="3569892"/>
          </a:xfrm>
          <a:prstGeom prst="rect">
            <a:avLst/>
          </a:prstGeom>
        </p:spPr>
      </p:pic>
      <p:pic>
        <p:nvPicPr>
          <p:cNvPr id="6" name="Picture 5">
            <a:extLst>
              <a:ext uri="{FF2B5EF4-FFF2-40B4-BE49-F238E27FC236}">
                <a16:creationId xmlns:a16="http://schemas.microsoft.com/office/drawing/2014/main" id="{D86C46AF-F68D-E320-8B9E-8297C3F73F6A}"/>
              </a:ext>
            </a:extLst>
          </p:cNvPr>
          <p:cNvPicPr>
            <a:picLocks noChangeAspect="1"/>
          </p:cNvPicPr>
          <p:nvPr/>
        </p:nvPicPr>
        <p:blipFill>
          <a:blip r:embed="rId3"/>
          <a:stretch>
            <a:fillRect/>
          </a:stretch>
        </p:blipFill>
        <p:spPr>
          <a:xfrm>
            <a:off x="8661299" y="1580834"/>
            <a:ext cx="2051127" cy="2017884"/>
          </a:xfrm>
          <a:prstGeom prst="rect">
            <a:avLst/>
          </a:prstGeom>
        </p:spPr>
      </p:pic>
      <p:pic>
        <p:nvPicPr>
          <p:cNvPr id="8" name="Picture 7">
            <a:extLst>
              <a:ext uri="{FF2B5EF4-FFF2-40B4-BE49-F238E27FC236}">
                <a16:creationId xmlns:a16="http://schemas.microsoft.com/office/drawing/2014/main" id="{CA69E35A-FC2A-DDEE-88AC-D7247B29D7A4}"/>
              </a:ext>
            </a:extLst>
          </p:cNvPr>
          <p:cNvPicPr>
            <a:picLocks noChangeAspect="1"/>
          </p:cNvPicPr>
          <p:nvPr/>
        </p:nvPicPr>
        <p:blipFill>
          <a:blip r:embed="rId4"/>
          <a:stretch>
            <a:fillRect/>
          </a:stretch>
        </p:blipFill>
        <p:spPr>
          <a:xfrm>
            <a:off x="8661298" y="4531815"/>
            <a:ext cx="2051128" cy="1916975"/>
          </a:xfrm>
          <a:prstGeom prst="rect">
            <a:avLst/>
          </a:prstGeom>
        </p:spPr>
      </p:pic>
      <p:pic>
        <p:nvPicPr>
          <p:cNvPr id="10" name="Picture 9">
            <a:extLst>
              <a:ext uri="{FF2B5EF4-FFF2-40B4-BE49-F238E27FC236}">
                <a16:creationId xmlns:a16="http://schemas.microsoft.com/office/drawing/2014/main" id="{B1103A4D-6EE9-D0FB-6132-EDF9AF316294}"/>
              </a:ext>
            </a:extLst>
          </p:cNvPr>
          <p:cNvPicPr>
            <a:picLocks noChangeAspect="1"/>
          </p:cNvPicPr>
          <p:nvPr/>
        </p:nvPicPr>
        <p:blipFill>
          <a:blip r:embed="rId5"/>
          <a:stretch>
            <a:fillRect/>
          </a:stretch>
        </p:blipFill>
        <p:spPr>
          <a:xfrm>
            <a:off x="1635044" y="5382465"/>
            <a:ext cx="1868456" cy="1313056"/>
          </a:xfrm>
          <a:prstGeom prst="rect">
            <a:avLst/>
          </a:prstGeom>
        </p:spPr>
      </p:pic>
      <p:pic>
        <p:nvPicPr>
          <p:cNvPr id="12" name="Picture 11">
            <a:extLst>
              <a:ext uri="{FF2B5EF4-FFF2-40B4-BE49-F238E27FC236}">
                <a16:creationId xmlns:a16="http://schemas.microsoft.com/office/drawing/2014/main" id="{B5D961DF-CEFB-C5E7-9691-5F555B40E56E}"/>
              </a:ext>
            </a:extLst>
          </p:cNvPr>
          <p:cNvPicPr>
            <a:picLocks noChangeAspect="1"/>
          </p:cNvPicPr>
          <p:nvPr/>
        </p:nvPicPr>
        <p:blipFill>
          <a:blip r:embed="rId6"/>
          <a:stretch>
            <a:fillRect/>
          </a:stretch>
        </p:blipFill>
        <p:spPr>
          <a:xfrm>
            <a:off x="5009003" y="5375017"/>
            <a:ext cx="1868457" cy="1320504"/>
          </a:xfrm>
          <a:prstGeom prst="rect">
            <a:avLst/>
          </a:prstGeom>
        </p:spPr>
      </p:pic>
      <p:sp>
        <p:nvSpPr>
          <p:cNvPr id="13" name="TextBox 12">
            <a:extLst>
              <a:ext uri="{FF2B5EF4-FFF2-40B4-BE49-F238E27FC236}">
                <a16:creationId xmlns:a16="http://schemas.microsoft.com/office/drawing/2014/main" id="{9E4FBA49-A519-EF97-0EC0-3C7C146CA51A}"/>
              </a:ext>
            </a:extLst>
          </p:cNvPr>
          <p:cNvSpPr txBox="1"/>
          <p:nvPr/>
        </p:nvSpPr>
        <p:spPr>
          <a:xfrm>
            <a:off x="8591550" y="1099240"/>
            <a:ext cx="2552700" cy="369332"/>
          </a:xfrm>
          <a:prstGeom prst="rect">
            <a:avLst/>
          </a:prstGeom>
          <a:noFill/>
        </p:spPr>
        <p:txBody>
          <a:bodyPr wrap="square" rtlCol="0">
            <a:spAutoFit/>
          </a:bodyPr>
          <a:lstStyle/>
          <a:p>
            <a:r>
              <a:rPr lang="en-AU" b="1" dirty="0">
                <a:solidFill>
                  <a:schemeClr val="accent1">
                    <a:lumMod val="75000"/>
                  </a:schemeClr>
                </a:solidFill>
              </a:rPr>
              <a:t>Outer Circle Pop-Up:</a:t>
            </a:r>
          </a:p>
        </p:txBody>
      </p:sp>
      <p:sp>
        <p:nvSpPr>
          <p:cNvPr id="14" name="TextBox 13">
            <a:extLst>
              <a:ext uri="{FF2B5EF4-FFF2-40B4-BE49-F238E27FC236}">
                <a16:creationId xmlns:a16="http://schemas.microsoft.com/office/drawing/2014/main" id="{CD84BD15-FEF7-A524-79B8-334F4B23F898}"/>
              </a:ext>
            </a:extLst>
          </p:cNvPr>
          <p:cNvSpPr txBox="1"/>
          <p:nvPr/>
        </p:nvSpPr>
        <p:spPr>
          <a:xfrm>
            <a:off x="8591550" y="4077613"/>
            <a:ext cx="2324100" cy="369332"/>
          </a:xfrm>
          <a:prstGeom prst="rect">
            <a:avLst/>
          </a:prstGeom>
          <a:noFill/>
        </p:spPr>
        <p:txBody>
          <a:bodyPr wrap="square" rtlCol="0">
            <a:spAutoFit/>
          </a:bodyPr>
          <a:lstStyle/>
          <a:p>
            <a:r>
              <a:rPr lang="en-AU" b="1" dirty="0">
                <a:solidFill>
                  <a:schemeClr val="accent1">
                    <a:lumMod val="75000"/>
                  </a:schemeClr>
                </a:solidFill>
              </a:rPr>
              <a:t>Inner Circle Pop-Up:</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Auction Clearance Rate Results – Eastern Seaboard Data</a:t>
            </a:r>
          </a:p>
        </p:txBody>
      </p:sp>
      <p:sp>
        <p:nvSpPr>
          <p:cNvPr id="16" name="TextBox 15">
            <a:extLst>
              <a:ext uri="{FF2B5EF4-FFF2-40B4-BE49-F238E27FC236}">
                <a16:creationId xmlns:a16="http://schemas.microsoft.com/office/drawing/2014/main" id="{5C595F68-AE7E-4201-73F4-64128546F532}"/>
              </a:ext>
            </a:extLst>
          </p:cNvPr>
          <p:cNvSpPr txBox="1"/>
          <p:nvPr/>
        </p:nvSpPr>
        <p:spPr>
          <a:xfrm>
            <a:off x="358694" y="5720344"/>
            <a:ext cx="1203406" cy="369332"/>
          </a:xfrm>
          <a:prstGeom prst="rect">
            <a:avLst/>
          </a:prstGeom>
          <a:noFill/>
        </p:spPr>
        <p:txBody>
          <a:bodyPr wrap="square" rtlCol="0">
            <a:spAutoFit/>
          </a:bodyPr>
          <a:lstStyle/>
          <a:p>
            <a:r>
              <a:rPr lang="en-AU" b="1" dirty="0">
                <a:solidFill>
                  <a:schemeClr val="accent2"/>
                </a:solidFill>
              </a:rPr>
              <a:t>Dark Map:</a:t>
            </a:r>
          </a:p>
        </p:txBody>
      </p:sp>
      <p:sp>
        <p:nvSpPr>
          <p:cNvPr id="17" name="TextBox 16">
            <a:extLst>
              <a:ext uri="{FF2B5EF4-FFF2-40B4-BE49-F238E27FC236}">
                <a16:creationId xmlns:a16="http://schemas.microsoft.com/office/drawing/2014/main" id="{5C24B139-7C70-088A-D57A-6346DF17651D}"/>
              </a:ext>
            </a:extLst>
          </p:cNvPr>
          <p:cNvSpPr txBox="1"/>
          <p:nvPr/>
        </p:nvSpPr>
        <p:spPr>
          <a:xfrm>
            <a:off x="3715764" y="5720344"/>
            <a:ext cx="1359309" cy="369332"/>
          </a:xfrm>
          <a:prstGeom prst="rect">
            <a:avLst/>
          </a:prstGeom>
          <a:noFill/>
        </p:spPr>
        <p:txBody>
          <a:bodyPr wrap="square" rtlCol="0">
            <a:spAutoFit/>
          </a:bodyPr>
          <a:lstStyle/>
          <a:p>
            <a:r>
              <a:rPr lang="en-AU" b="1" dirty="0">
                <a:solidFill>
                  <a:schemeClr val="accent2"/>
                </a:solidFill>
              </a:rPr>
              <a:t>Street Map:</a:t>
            </a:r>
          </a:p>
        </p:txBody>
      </p:sp>
    </p:spTree>
    <p:extLst>
      <p:ext uri="{BB962C8B-B14F-4D97-AF65-F5344CB8AC3E}">
        <p14:creationId xmlns:p14="http://schemas.microsoft.com/office/powerpoint/2010/main" val="219030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panose="020F0502020204030204"/>
                <a:ea typeface="+mn-ea"/>
                <a:cs typeface="+mn-cs"/>
              </a:rPr>
              <a:t>Visualisation 1:</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rPr>
              <a:t>Auction Clearance Rate Results – Eastern Seaboard Data</a:t>
            </a:r>
          </a:p>
        </p:txBody>
      </p:sp>
      <p:sp>
        <p:nvSpPr>
          <p:cNvPr id="18" name="Rectangle: Rounded Corners 17">
            <a:extLst>
              <a:ext uri="{FF2B5EF4-FFF2-40B4-BE49-F238E27FC236}">
                <a16:creationId xmlns:a16="http://schemas.microsoft.com/office/drawing/2014/main" id="{2CC60EDF-EDE5-6673-6995-5AD66D44479A}"/>
              </a:ext>
            </a:extLst>
          </p:cNvPr>
          <p:cNvSpPr/>
          <p:nvPr/>
        </p:nvSpPr>
        <p:spPr>
          <a:xfrm>
            <a:off x="1117586" y="1726135"/>
            <a:ext cx="4094195" cy="2381283"/>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7C5D55D-A0B7-26AA-CE2F-8E853B37BAD1}"/>
              </a:ext>
            </a:extLst>
          </p:cNvPr>
          <p:cNvSpPr txBox="1"/>
          <p:nvPr/>
        </p:nvSpPr>
        <p:spPr>
          <a:xfrm>
            <a:off x="1394846" y="1876283"/>
            <a:ext cx="4002467" cy="26622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rPr>
              <a:t>Findings: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900" b="1" i="1" dirty="0">
              <a:solidFill>
                <a:srgbClr val="7030A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i="1" dirty="0">
                <a:latin typeface="Calibri" panose="020F0502020204030204"/>
              </a:rPr>
              <a:t>Clearance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AU" sz="1800" b="1" i="1" u="none" strike="noStrike" kern="1200" cap="none" spc="0" normalizeH="0" baseline="0" noProof="0" dirty="0">
                <a:ln>
                  <a:noFill/>
                </a:ln>
                <a:effectLst/>
                <a:uLnTx/>
                <a:uFillTx/>
                <a:latin typeface="Calibri" panose="020F0502020204030204"/>
              </a:rPr>
              <a:t>Brisbane 41%  </a:t>
            </a:r>
            <a:r>
              <a:rPr kumimoji="0" lang="en-AU" sz="1800" b="1" i="1" u="none" strike="noStrike" kern="1200" cap="none" spc="0" normalizeH="0" noProof="0" dirty="0">
                <a:ln>
                  <a:noFill/>
                </a:ln>
                <a:effectLst/>
                <a:uLnTx/>
                <a:uFillTx/>
                <a:latin typeface="Calibri" panose="020F0502020204030204"/>
              </a:rPr>
              <a:t>         </a:t>
            </a:r>
            <a:r>
              <a:rPr kumimoji="0" lang="en-AU" sz="1800" b="1" i="1" u="none" strike="noStrike" kern="1200" cap="none" spc="0" normalizeH="0" baseline="0" noProof="0" dirty="0">
                <a:ln>
                  <a:noFill/>
                </a:ln>
                <a:effectLst/>
                <a:uLnTx/>
                <a:uFillTx/>
                <a:latin typeface="Calibri" panose="020F0502020204030204"/>
                <a:ea typeface="+mn-ea"/>
                <a:cs typeface="+mn-cs"/>
              </a:rPr>
              <a:t>Sydney 41%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050" b="1" i="1" dirty="0">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r>
              <a:rPr kumimoji="0" lang="en-AU" sz="1800" b="1" i="1" u="none" strike="noStrike" kern="1200" cap="none" spc="0" normalizeH="0" baseline="0" noProof="0" dirty="0">
                <a:ln>
                  <a:noFill/>
                </a:ln>
                <a:effectLst/>
                <a:uLnTx/>
                <a:uFillTx/>
                <a:latin typeface="Calibri" panose="020F0502020204030204"/>
                <a:ea typeface="+mn-ea"/>
                <a:cs typeface="+mn-cs"/>
              </a:rPr>
              <a:t>Canberra 46%</a:t>
            </a:r>
            <a:r>
              <a:rPr kumimoji="0" lang="en-AU" sz="1800" b="1" i="1" u="none" strike="noStrike" kern="1200" cap="none" spc="0" normalizeH="0" noProof="0" dirty="0">
                <a:ln>
                  <a:noFill/>
                </a:ln>
                <a:effectLst/>
                <a:uLnTx/>
                <a:uFillTx/>
                <a:latin typeface="Calibri" panose="020F0502020204030204"/>
                <a:ea typeface="+mn-ea"/>
                <a:cs typeface="+mn-cs"/>
              </a:rPr>
              <a:t>          </a:t>
            </a:r>
            <a:r>
              <a:rPr lang="en-AU" b="1" i="1" dirty="0">
                <a:latin typeface="Calibri" panose="020F0502020204030204"/>
              </a:rPr>
              <a:t>Melbourne 45%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050" b="1" i="1" dirty="0">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r>
              <a:rPr lang="en-AU" b="1" i="1" dirty="0">
                <a:latin typeface="Calibri" panose="020F0502020204030204"/>
              </a:rPr>
              <a:t>Adelaide 55%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9824AFC6-DE8A-6DFF-A2DA-EA8DA64F8FF9}"/>
              </a:ext>
            </a:extLst>
          </p:cNvPr>
          <p:cNvSpPr/>
          <p:nvPr/>
        </p:nvSpPr>
        <p:spPr>
          <a:xfrm>
            <a:off x="6409036" y="2730828"/>
            <a:ext cx="3945560" cy="3743325"/>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406B51A-3425-9A41-2BB1-C311C5F89333}"/>
              </a:ext>
            </a:extLst>
          </p:cNvPr>
          <p:cNvSpPr txBox="1"/>
          <p:nvPr/>
        </p:nvSpPr>
        <p:spPr>
          <a:xfrm>
            <a:off x="6857855" y="2614408"/>
            <a:ext cx="3199257"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1" dirty="0">
              <a:solidFill>
                <a:srgbClr val="7030A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1" i="1" dirty="0">
                <a:latin typeface="Calibri" panose="020F0502020204030204"/>
              </a:rPr>
              <a:t>All of the major cities on the Eastern Seaboard of Australia returned similarly poor clearance rate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1" dirty="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1" i="1" dirty="0">
                <a:latin typeface="Calibri" panose="020F0502020204030204"/>
              </a:rPr>
              <a:t>The less expensive markets such as Brisbane, Canberra and Adelaide were not consistently higher or lower than their more expensive counterparts.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1" u="none" strike="noStrike" kern="1200" cap="none" spc="0" normalizeH="0" baseline="0" noProof="0" dirty="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4B12BF6-0409-1299-92DF-C309F826E76C}"/>
              </a:ext>
            </a:extLst>
          </p:cNvPr>
          <p:cNvPicPr>
            <a:picLocks noChangeAspect="1"/>
          </p:cNvPicPr>
          <p:nvPr/>
        </p:nvPicPr>
        <p:blipFill>
          <a:blip r:embed="rId2"/>
          <a:stretch>
            <a:fillRect/>
          </a:stretch>
        </p:blipFill>
        <p:spPr>
          <a:xfrm>
            <a:off x="9058275" y="-99386"/>
            <a:ext cx="3133725" cy="1678284"/>
          </a:xfrm>
          <a:prstGeom prst="rect">
            <a:avLst/>
          </a:prstGeom>
        </p:spPr>
      </p:pic>
      <p:pic>
        <p:nvPicPr>
          <p:cNvPr id="9" name="Picture 8">
            <a:extLst>
              <a:ext uri="{FF2B5EF4-FFF2-40B4-BE49-F238E27FC236}">
                <a16:creationId xmlns:a16="http://schemas.microsoft.com/office/drawing/2014/main" id="{4C4FC5F8-EDD2-40F7-2FB2-BD2D812C273E}"/>
              </a:ext>
            </a:extLst>
          </p:cNvPr>
          <p:cNvPicPr>
            <a:picLocks noChangeAspect="1"/>
          </p:cNvPicPr>
          <p:nvPr/>
        </p:nvPicPr>
        <p:blipFill>
          <a:blip r:embed="rId3"/>
          <a:stretch>
            <a:fillRect/>
          </a:stretch>
        </p:blipFill>
        <p:spPr>
          <a:xfrm>
            <a:off x="123825" y="4364981"/>
            <a:ext cx="4450305" cy="2381250"/>
          </a:xfrm>
          <a:prstGeom prst="rect">
            <a:avLst/>
          </a:prstGeom>
        </p:spPr>
      </p:pic>
    </p:spTree>
    <p:extLst>
      <p:ext uri="{BB962C8B-B14F-4D97-AF65-F5344CB8AC3E}">
        <p14:creationId xmlns:p14="http://schemas.microsoft.com/office/powerpoint/2010/main" val="93389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19" grpId="0"/>
      <p:bldP spid="7" grpId="0"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2:</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Bedroom Numbers in Properties Sold in Melbourne</a:t>
            </a:r>
          </a:p>
        </p:txBody>
      </p:sp>
      <p:pic>
        <p:nvPicPr>
          <p:cNvPr id="5" name="Picture 4">
            <a:extLst>
              <a:ext uri="{FF2B5EF4-FFF2-40B4-BE49-F238E27FC236}">
                <a16:creationId xmlns:a16="http://schemas.microsoft.com/office/drawing/2014/main" id="{BECC52FE-6215-FCDA-AF44-D7A2C741493F}"/>
              </a:ext>
            </a:extLst>
          </p:cNvPr>
          <p:cNvPicPr>
            <a:picLocks noChangeAspect="1"/>
          </p:cNvPicPr>
          <p:nvPr/>
        </p:nvPicPr>
        <p:blipFill>
          <a:blip r:embed="rId2"/>
          <a:stretch>
            <a:fillRect/>
          </a:stretch>
        </p:blipFill>
        <p:spPr>
          <a:xfrm>
            <a:off x="4367211" y="1971360"/>
            <a:ext cx="7458075" cy="3955040"/>
          </a:xfrm>
          <a:prstGeom prst="rect">
            <a:avLst/>
          </a:prstGeom>
        </p:spPr>
      </p:pic>
      <p:sp>
        <p:nvSpPr>
          <p:cNvPr id="19" name="Rectangle: Rounded Corners 18">
            <a:extLst>
              <a:ext uri="{FF2B5EF4-FFF2-40B4-BE49-F238E27FC236}">
                <a16:creationId xmlns:a16="http://schemas.microsoft.com/office/drawing/2014/main" id="{8692E871-098A-0CFE-58E6-605CAE0D63DC}"/>
              </a:ext>
            </a:extLst>
          </p:cNvPr>
          <p:cNvSpPr/>
          <p:nvPr/>
        </p:nvSpPr>
        <p:spPr>
          <a:xfrm>
            <a:off x="484854" y="1847468"/>
            <a:ext cx="3676650" cy="4495099"/>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FC56FB1C-FDF5-E527-0940-D880E5BA0362}"/>
              </a:ext>
            </a:extLst>
          </p:cNvPr>
          <p:cNvSpPr txBox="1"/>
          <p:nvPr/>
        </p:nvSpPr>
        <p:spPr>
          <a:xfrm>
            <a:off x="578555" y="1971360"/>
            <a:ext cx="3478174" cy="4524315"/>
          </a:xfrm>
          <a:prstGeom prst="rect">
            <a:avLst/>
          </a:prstGeom>
          <a:noFill/>
        </p:spPr>
        <p:txBody>
          <a:bodyPr wrap="square">
            <a:spAutoFit/>
          </a:bodyPr>
          <a:lstStyle/>
          <a:p>
            <a:r>
              <a:rPr lang="en-AU" sz="1800" b="1" i="1" dirty="0">
                <a:solidFill>
                  <a:srgbClr val="7030A0"/>
                </a:solidFill>
              </a:rPr>
              <a:t>   Hypotheses: </a:t>
            </a:r>
          </a:p>
          <a:p>
            <a:endParaRPr lang="en-AU" sz="1200" b="1" i="1" dirty="0"/>
          </a:p>
          <a:p>
            <a:r>
              <a:rPr lang="en-AU" b="1" i="1" dirty="0"/>
              <a:t>Sub-divisions of land, unit block developments and the construction of townhouses and duplexes have become increasingly popular over the last decade. </a:t>
            </a:r>
          </a:p>
          <a:p>
            <a:endParaRPr lang="en-AU" b="1" i="1" dirty="0"/>
          </a:p>
          <a:p>
            <a:r>
              <a:rPr lang="en-AU" b="1" i="1" dirty="0"/>
              <a:t>These trends will mean that the majority of homes with 1 – 3 bedrooms will be close to the CBD whilst those with 4 – 6 bedrooms will be in the middle to outer suburbs. </a:t>
            </a:r>
            <a:endParaRPr lang="en-AU" sz="1800" b="1" i="1" dirty="0"/>
          </a:p>
          <a:p>
            <a:endParaRPr lang="en-AU" b="1" dirty="0"/>
          </a:p>
        </p:txBody>
      </p:sp>
    </p:spTree>
    <p:extLst>
      <p:ext uri="{BB962C8B-B14F-4D97-AF65-F5344CB8AC3E}">
        <p14:creationId xmlns:p14="http://schemas.microsoft.com/office/powerpoint/2010/main" val="3726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2:</a:t>
            </a:r>
          </a:p>
        </p:txBody>
      </p:sp>
      <p:sp>
        <p:nvSpPr>
          <p:cNvPr id="13" name="TextBox 12">
            <a:extLst>
              <a:ext uri="{FF2B5EF4-FFF2-40B4-BE49-F238E27FC236}">
                <a16:creationId xmlns:a16="http://schemas.microsoft.com/office/drawing/2014/main" id="{9E4FBA49-A519-EF97-0EC0-3C7C146CA51A}"/>
              </a:ext>
            </a:extLst>
          </p:cNvPr>
          <p:cNvSpPr txBox="1"/>
          <p:nvPr/>
        </p:nvSpPr>
        <p:spPr>
          <a:xfrm>
            <a:off x="7990638" y="1099240"/>
            <a:ext cx="2552700" cy="646331"/>
          </a:xfrm>
          <a:prstGeom prst="rect">
            <a:avLst/>
          </a:prstGeom>
          <a:noFill/>
        </p:spPr>
        <p:txBody>
          <a:bodyPr wrap="square" rtlCol="0">
            <a:spAutoFit/>
          </a:bodyPr>
          <a:lstStyle/>
          <a:p>
            <a:r>
              <a:rPr lang="en-AU" b="1" dirty="0">
                <a:solidFill>
                  <a:schemeClr val="accent1">
                    <a:lumMod val="75000"/>
                  </a:schemeClr>
                </a:solidFill>
              </a:rPr>
              <a:t>Bedroom Numbers on individual layers:</a:t>
            </a:r>
          </a:p>
        </p:txBody>
      </p:sp>
      <p:sp>
        <p:nvSpPr>
          <p:cNvPr id="14" name="TextBox 13">
            <a:extLst>
              <a:ext uri="{FF2B5EF4-FFF2-40B4-BE49-F238E27FC236}">
                <a16:creationId xmlns:a16="http://schemas.microsoft.com/office/drawing/2014/main" id="{CD84BD15-FEF7-A524-79B8-334F4B23F898}"/>
              </a:ext>
            </a:extLst>
          </p:cNvPr>
          <p:cNvSpPr txBox="1"/>
          <p:nvPr/>
        </p:nvSpPr>
        <p:spPr>
          <a:xfrm>
            <a:off x="7915275" y="4416336"/>
            <a:ext cx="2324100" cy="369332"/>
          </a:xfrm>
          <a:prstGeom prst="rect">
            <a:avLst/>
          </a:prstGeom>
          <a:noFill/>
        </p:spPr>
        <p:txBody>
          <a:bodyPr wrap="square" rtlCol="0">
            <a:spAutoFit/>
          </a:bodyPr>
          <a:lstStyle/>
          <a:p>
            <a:r>
              <a:rPr lang="en-AU" b="1" dirty="0">
                <a:solidFill>
                  <a:schemeClr val="accent1">
                    <a:lumMod val="75000"/>
                  </a:schemeClr>
                </a:solidFill>
              </a:rPr>
              <a:t>Legend:</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Bedroom Numbers in Properties Sold in Melbourne</a:t>
            </a:r>
          </a:p>
        </p:txBody>
      </p:sp>
      <p:sp>
        <p:nvSpPr>
          <p:cNvPr id="16" name="TextBox 15">
            <a:extLst>
              <a:ext uri="{FF2B5EF4-FFF2-40B4-BE49-F238E27FC236}">
                <a16:creationId xmlns:a16="http://schemas.microsoft.com/office/drawing/2014/main" id="{5C595F68-AE7E-4201-73F4-64128546F532}"/>
              </a:ext>
            </a:extLst>
          </p:cNvPr>
          <p:cNvSpPr txBox="1"/>
          <p:nvPr/>
        </p:nvSpPr>
        <p:spPr>
          <a:xfrm>
            <a:off x="358694" y="5720344"/>
            <a:ext cx="1203406" cy="369332"/>
          </a:xfrm>
          <a:prstGeom prst="rect">
            <a:avLst/>
          </a:prstGeom>
          <a:noFill/>
        </p:spPr>
        <p:txBody>
          <a:bodyPr wrap="square" rtlCol="0">
            <a:spAutoFit/>
          </a:bodyPr>
          <a:lstStyle/>
          <a:p>
            <a:r>
              <a:rPr lang="en-AU" b="1" dirty="0">
                <a:solidFill>
                  <a:schemeClr val="accent2"/>
                </a:solidFill>
              </a:rPr>
              <a:t>Dark Map:</a:t>
            </a:r>
          </a:p>
        </p:txBody>
      </p:sp>
      <p:sp>
        <p:nvSpPr>
          <p:cNvPr id="17" name="TextBox 16">
            <a:extLst>
              <a:ext uri="{FF2B5EF4-FFF2-40B4-BE49-F238E27FC236}">
                <a16:creationId xmlns:a16="http://schemas.microsoft.com/office/drawing/2014/main" id="{5C24B139-7C70-088A-D57A-6346DF17651D}"/>
              </a:ext>
            </a:extLst>
          </p:cNvPr>
          <p:cNvSpPr txBox="1"/>
          <p:nvPr/>
        </p:nvSpPr>
        <p:spPr>
          <a:xfrm>
            <a:off x="3715764" y="5720344"/>
            <a:ext cx="1359309" cy="369332"/>
          </a:xfrm>
          <a:prstGeom prst="rect">
            <a:avLst/>
          </a:prstGeom>
          <a:noFill/>
        </p:spPr>
        <p:txBody>
          <a:bodyPr wrap="square" rtlCol="0">
            <a:spAutoFit/>
          </a:bodyPr>
          <a:lstStyle/>
          <a:p>
            <a:r>
              <a:rPr lang="en-AU" b="1" dirty="0">
                <a:solidFill>
                  <a:schemeClr val="accent2"/>
                </a:solidFill>
              </a:rPr>
              <a:t>Street Map:</a:t>
            </a:r>
          </a:p>
        </p:txBody>
      </p:sp>
      <p:pic>
        <p:nvPicPr>
          <p:cNvPr id="5" name="Picture 4">
            <a:extLst>
              <a:ext uri="{FF2B5EF4-FFF2-40B4-BE49-F238E27FC236}">
                <a16:creationId xmlns:a16="http://schemas.microsoft.com/office/drawing/2014/main" id="{BECC52FE-6215-FCDA-AF44-D7A2C741493F}"/>
              </a:ext>
            </a:extLst>
          </p:cNvPr>
          <p:cNvPicPr>
            <a:picLocks noChangeAspect="1"/>
          </p:cNvPicPr>
          <p:nvPr/>
        </p:nvPicPr>
        <p:blipFill>
          <a:blip r:embed="rId2"/>
          <a:stretch>
            <a:fillRect/>
          </a:stretch>
        </p:blipFill>
        <p:spPr>
          <a:xfrm>
            <a:off x="571499" y="1580834"/>
            <a:ext cx="6448425" cy="3419619"/>
          </a:xfrm>
          <a:prstGeom prst="rect">
            <a:avLst/>
          </a:prstGeom>
        </p:spPr>
      </p:pic>
      <p:pic>
        <p:nvPicPr>
          <p:cNvPr id="9" name="Picture 8">
            <a:extLst>
              <a:ext uri="{FF2B5EF4-FFF2-40B4-BE49-F238E27FC236}">
                <a16:creationId xmlns:a16="http://schemas.microsoft.com/office/drawing/2014/main" id="{7D550526-F595-FD85-BFE1-2CCC4B48F88D}"/>
              </a:ext>
            </a:extLst>
          </p:cNvPr>
          <p:cNvPicPr>
            <a:picLocks noChangeAspect="1"/>
          </p:cNvPicPr>
          <p:nvPr/>
        </p:nvPicPr>
        <p:blipFill>
          <a:blip r:embed="rId3"/>
          <a:stretch>
            <a:fillRect/>
          </a:stretch>
        </p:blipFill>
        <p:spPr>
          <a:xfrm>
            <a:off x="1562100" y="5375017"/>
            <a:ext cx="1943100" cy="1319339"/>
          </a:xfrm>
          <a:prstGeom prst="rect">
            <a:avLst/>
          </a:prstGeom>
        </p:spPr>
      </p:pic>
      <p:pic>
        <p:nvPicPr>
          <p:cNvPr id="18" name="Picture 17">
            <a:extLst>
              <a:ext uri="{FF2B5EF4-FFF2-40B4-BE49-F238E27FC236}">
                <a16:creationId xmlns:a16="http://schemas.microsoft.com/office/drawing/2014/main" id="{8A2DFE91-D49C-7BDA-5DBB-352C29C5B258}"/>
              </a:ext>
            </a:extLst>
          </p:cNvPr>
          <p:cNvPicPr>
            <a:picLocks noChangeAspect="1"/>
          </p:cNvPicPr>
          <p:nvPr/>
        </p:nvPicPr>
        <p:blipFill>
          <a:blip r:embed="rId4"/>
          <a:stretch>
            <a:fillRect/>
          </a:stretch>
        </p:blipFill>
        <p:spPr>
          <a:xfrm>
            <a:off x="5075073" y="5359546"/>
            <a:ext cx="1840077" cy="1334810"/>
          </a:xfrm>
          <a:prstGeom prst="rect">
            <a:avLst/>
          </a:prstGeom>
        </p:spPr>
      </p:pic>
      <p:pic>
        <p:nvPicPr>
          <p:cNvPr id="20" name="Picture 19">
            <a:extLst>
              <a:ext uri="{FF2B5EF4-FFF2-40B4-BE49-F238E27FC236}">
                <a16:creationId xmlns:a16="http://schemas.microsoft.com/office/drawing/2014/main" id="{34F975CD-3A4C-088F-B3B6-6DB9A5B7808C}"/>
              </a:ext>
            </a:extLst>
          </p:cNvPr>
          <p:cNvPicPr>
            <a:picLocks noChangeAspect="1"/>
          </p:cNvPicPr>
          <p:nvPr/>
        </p:nvPicPr>
        <p:blipFill>
          <a:blip r:embed="rId5"/>
          <a:stretch>
            <a:fillRect/>
          </a:stretch>
        </p:blipFill>
        <p:spPr>
          <a:xfrm>
            <a:off x="7990638" y="1893500"/>
            <a:ext cx="2515437" cy="2183293"/>
          </a:xfrm>
          <a:prstGeom prst="rect">
            <a:avLst/>
          </a:prstGeom>
        </p:spPr>
      </p:pic>
      <p:pic>
        <p:nvPicPr>
          <p:cNvPr id="22" name="Picture 21">
            <a:extLst>
              <a:ext uri="{FF2B5EF4-FFF2-40B4-BE49-F238E27FC236}">
                <a16:creationId xmlns:a16="http://schemas.microsoft.com/office/drawing/2014/main" id="{729D4CCC-FBAA-8DA7-8019-3EC6AB964B10}"/>
              </a:ext>
            </a:extLst>
          </p:cNvPr>
          <p:cNvPicPr>
            <a:picLocks noChangeAspect="1"/>
          </p:cNvPicPr>
          <p:nvPr/>
        </p:nvPicPr>
        <p:blipFill>
          <a:blip r:embed="rId6"/>
          <a:stretch>
            <a:fillRect/>
          </a:stretch>
        </p:blipFill>
        <p:spPr>
          <a:xfrm>
            <a:off x="7990638" y="4859209"/>
            <a:ext cx="1386960" cy="1722269"/>
          </a:xfrm>
          <a:prstGeom prst="rect">
            <a:avLst/>
          </a:prstGeom>
        </p:spPr>
      </p:pic>
      <p:pic>
        <p:nvPicPr>
          <p:cNvPr id="24" name="Picture 23">
            <a:extLst>
              <a:ext uri="{FF2B5EF4-FFF2-40B4-BE49-F238E27FC236}">
                <a16:creationId xmlns:a16="http://schemas.microsoft.com/office/drawing/2014/main" id="{02292159-7100-A843-2629-12BD5E83AE44}"/>
              </a:ext>
            </a:extLst>
          </p:cNvPr>
          <p:cNvPicPr>
            <a:picLocks noChangeAspect="1"/>
          </p:cNvPicPr>
          <p:nvPr/>
        </p:nvPicPr>
        <p:blipFill>
          <a:blip r:embed="rId7"/>
          <a:stretch>
            <a:fillRect/>
          </a:stretch>
        </p:blipFill>
        <p:spPr>
          <a:xfrm>
            <a:off x="10696517" y="1589071"/>
            <a:ext cx="1333616" cy="2827265"/>
          </a:xfrm>
          <a:prstGeom prst="rect">
            <a:avLst/>
          </a:prstGeom>
        </p:spPr>
      </p:pic>
    </p:spTree>
    <p:extLst>
      <p:ext uri="{BB962C8B-B14F-4D97-AF65-F5344CB8AC3E}">
        <p14:creationId xmlns:p14="http://schemas.microsoft.com/office/powerpoint/2010/main" val="362344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9462B-E24B-8C5C-1958-80BB0267C42D}"/>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2:</a:t>
            </a:r>
          </a:p>
        </p:txBody>
      </p:sp>
      <p:sp>
        <p:nvSpPr>
          <p:cNvPr id="15" name="TextBox 14">
            <a:extLst>
              <a:ext uri="{FF2B5EF4-FFF2-40B4-BE49-F238E27FC236}">
                <a16:creationId xmlns:a16="http://schemas.microsoft.com/office/drawing/2014/main" id="{A3AE10FE-B95D-E034-A67B-10241AD3144B}"/>
              </a:ext>
            </a:extLst>
          </p:cNvPr>
          <p:cNvSpPr txBox="1"/>
          <p:nvPr/>
        </p:nvSpPr>
        <p:spPr>
          <a:xfrm>
            <a:off x="484854" y="1099240"/>
            <a:ext cx="6790692" cy="369332"/>
          </a:xfrm>
          <a:prstGeom prst="rect">
            <a:avLst/>
          </a:prstGeom>
          <a:noFill/>
        </p:spPr>
        <p:txBody>
          <a:bodyPr wrap="square" rtlCol="0">
            <a:spAutoFit/>
          </a:bodyPr>
          <a:lstStyle/>
          <a:p>
            <a:r>
              <a:rPr lang="en-AU" b="1" dirty="0"/>
              <a:t>Bedroom Numbers in Properties Sold in Melbourne</a:t>
            </a:r>
          </a:p>
        </p:txBody>
      </p:sp>
      <p:sp>
        <p:nvSpPr>
          <p:cNvPr id="19" name="Rectangle: Rounded Corners 18">
            <a:extLst>
              <a:ext uri="{FF2B5EF4-FFF2-40B4-BE49-F238E27FC236}">
                <a16:creationId xmlns:a16="http://schemas.microsoft.com/office/drawing/2014/main" id="{8692E871-098A-0CFE-58E6-605CAE0D63DC}"/>
              </a:ext>
            </a:extLst>
          </p:cNvPr>
          <p:cNvSpPr/>
          <p:nvPr/>
        </p:nvSpPr>
        <p:spPr>
          <a:xfrm>
            <a:off x="7920718" y="280066"/>
            <a:ext cx="3676650" cy="2644109"/>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FC56FB1C-FDF5-E527-0940-D880E5BA0362}"/>
              </a:ext>
            </a:extLst>
          </p:cNvPr>
          <p:cNvSpPr txBox="1"/>
          <p:nvPr/>
        </p:nvSpPr>
        <p:spPr>
          <a:xfrm>
            <a:off x="8120493" y="347272"/>
            <a:ext cx="3478174" cy="3616375"/>
          </a:xfrm>
          <a:prstGeom prst="rect">
            <a:avLst/>
          </a:prstGeom>
          <a:noFill/>
        </p:spPr>
        <p:txBody>
          <a:bodyPr wrap="square">
            <a:spAutoFit/>
          </a:bodyPr>
          <a:lstStyle/>
          <a:p>
            <a:r>
              <a:rPr lang="en-AU" sz="1600" b="1" i="1" dirty="0">
                <a:solidFill>
                  <a:srgbClr val="7030A0"/>
                </a:solidFill>
              </a:rPr>
              <a:t>     Findings: </a:t>
            </a:r>
          </a:p>
          <a:p>
            <a:endParaRPr lang="en-AU" sz="700" b="1" i="1" dirty="0"/>
          </a:p>
          <a:p>
            <a:r>
              <a:rPr lang="en-AU" sz="1600" b="1" i="1" dirty="0"/>
              <a:t>1 bedrooms </a:t>
            </a:r>
            <a:r>
              <a:rPr lang="en-AU" sz="1600" i="1" dirty="0"/>
              <a:t>– All bar one was in an inner city suburb.</a:t>
            </a:r>
          </a:p>
          <a:p>
            <a:endParaRPr lang="en-AU" sz="800" b="1" i="1" dirty="0"/>
          </a:p>
          <a:p>
            <a:r>
              <a:rPr lang="en-AU" sz="1600" b="1" i="1" dirty="0"/>
              <a:t>2 bedrooms </a:t>
            </a:r>
            <a:r>
              <a:rPr lang="en-AU" sz="1600" i="1" dirty="0"/>
              <a:t>– Predominantly inner to middle suburbs. Heaviest concentration 5-15 kms from the CBD.</a:t>
            </a:r>
          </a:p>
          <a:p>
            <a:endParaRPr lang="en-AU" sz="900" b="1" i="1" dirty="0"/>
          </a:p>
          <a:p>
            <a:r>
              <a:rPr lang="en-AU" sz="1600" b="1" i="1" dirty="0"/>
              <a:t>3 bedrooms </a:t>
            </a:r>
            <a:r>
              <a:rPr lang="en-AU" sz="1600" i="1" dirty="0"/>
              <a:t>– Even concentration in inner, middle and outer suburbs.</a:t>
            </a:r>
          </a:p>
          <a:p>
            <a:endParaRPr lang="en-AU" b="1" i="1" dirty="0"/>
          </a:p>
          <a:p>
            <a:endParaRPr lang="en-AU" b="1" i="1" dirty="0"/>
          </a:p>
          <a:p>
            <a:endParaRPr lang="en-AU" b="1" i="1" dirty="0"/>
          </a:p>
          <a:p>
            <a:endParaRPr lang="en-AU" b="1" dirty="0"/>
          </a:p>
        </p:txBody>
      </p:sp>
      <p:pic>
        <p:nvPicPr>
          <p:cNvPr id="7" name="Picture 6">
            <a:extLst>
              <a:ext uri="{FF2B5EF4-FFF2-40B4-BE49-F238E27FC236}">
                <a16:creationId xmlns:a16="http://schemas.microsoft.com/office/drawing/2014/main" id="{2D63B993-D560-42EE-8710-A1478A6432C4}"/>
              </a:ext>
            </a:extLst>
          </p:cNvPr>
          <p:cNvPicPr>
            <a:picLocks noChangeAspect="1"/>
          </p:cNvPicPr>
          <p:nvPr/>
        </p:nvPicPr>
        <p:blipFill>
          <a:blip r:embed="rId2"/>
          <a:stretch>
            <a:fillRect/>
          </a:stretch>
        </p:blipFill>
        <p:spPr>
          <a:xfrm>
            <a:off x="2897399" y="1870741"/>
            <a:ext cx="2190973" cy="1937794"/>
          </a:xfrm>
          <a:prstGeom prst="rect">
            <a:avLst/>
          </a:prstGeom>
        </p:spPr>
      </p:pic>
      <p:pic>
        <p:nvPicPr>
          <p:cNvPr id="9" name="Picture 8">
            <a:extLst>
              <a:ext uri="{FF2B5EF4-FFF2-40B4-BE49-F238E27FC236}">
                <a16:creationId xmlns:a16="http://schemas.microsoft.com/office/drawing/2014/main" id="{3123DA1C-0D64-AC33-81D9-146EAEDFA340}"/>
              </a:ext>
            </a:extLst>
          </p:cNvPr>
          <p:cNvPicPr>
            <a:picLocks noChangeAspect="1"/>
          </p:cNvPicPr>
          <p:nvPr/>
        </p:nvPicPr>
        <p:blipFill>
          <a:blip r:embed="rId3"/>
          <a:stretch>
            <a:fillRect/>
          </a:stretch>
        </p:blipFill>
        <p:spPr>
          <a:xfrm>
            <a:off x="506992" y="1870742"/>
            <a:ext cx="2150597" cy="1937794"/>
          </a:xfrm>
          <a:prstGeom prst="rect">
            <a:avLst/>
          </a:prstGeom>
        </p:spPr>
      </p:pic>
      <p:pic>
        <p:nvPicPr>
          <p:cNvPr id="11" name="Picture 10">
            <a:extLst>
              <a:ext uri="{FF2B5EF4-FFF2-40B4-BE49-F238E27FC236}">
                <a16:creationId xmlns:a16="http://schemas.microsoft.com/office/drawing/2014/main" id="{17D2D29A-11F6-6A7F-BCF9-2E136D2D5626}"/>
              </a:ext>
            </a:extLst>
          </p:cNvPr>
          <p:cNvPicPr>
            <a:picLocks noChangeAspect="1"/>
          </p:cNvPicPr>
          <p:nvPr/>
        </p:nvPicPr>
        <p:blipFill>
          <a:blip r:embed="rId4"/>
          <a:stretch>
            <a:fillRect/>
          </a:stretch>
        </p:blipFill>
        <p:spPr>
          <a:xfrm>
            <a:off x="5328182" y="1870741"/>
            <a:ext cx="2147139" cy="1947555"/>
          </a:xfrm>
          <a:prstGeom prst="rect">
            <a:avLst/>
          </a:prstGeom>
        </p:spPr>
      </p:pic>
      <p:pic>
        <p:nvPicPr>
          <p:cNvPr id="13" name="Picture 12">
            <a:extLst>
              <a:ext uri="{FF2B5EF4-FFF2-40B4-BE49-F238E27FC236}">
                <a16:creationId xmlns:a16="http://schemas.microsoft.com/office/drawing/2014/main" id="{30184998-EBA8-54FE-7C88-6925CF2DE48D}"/>
              </a:ext>
            </a:extLst>
          </p:cNvPr>
          <p:cNvPicPr>
            <a:picLocks noChangeAspect="1"/>
          </p:cNvPicPr>
          <p:nvPr/>
        </p:nvPicPr>
        <p:blipFill>
          <a:blip r:embed="rId5"/>
          <a:stretch>
            <a:fillRect/>
          </a:stretch>
        </p:blipFill>
        <p:spPr>
          <a:xfrm>
            <a:off x="484854" y="4271423"/>
            <a:ext cx="2150597" cy="1937794"/>
          </a:xfrm>
          <a:prstGeom prst="rect">
            <a:avLst/>
          </a:prstGeom>
        </p:spPr>
      </p:pic>
      <p:pic>
        <p:nvPicPr>
          <p:cNvPr id="16" name="Picture 15">
            <a:extLst>
              <a:ext uri="{FF2B5EF4-FFF2-40B4-BE49-F238E27FC236}">
                <a16:creationId xmlns:a16="http://schemas.microsoft.com/office/drawing/2014/main" id="{62B53231-21AC-FCA7-44DC-CFFD4FA195C4}"/>
              </a:ext>
            </a:extLst>
          </p:cNvPr>
          <p:cNvPicPr>
            <a:picLocks noChangeAspect="1"/>
          </p:cNvPicPr>
          <p:nvPr/>
        </p:nvPicPr>
        <p:blipFill>
          <a:blip r:embed="rId6"/>
          <a:stretch>
            <a:fillRect/>
          </a:stretch>
        </p:blipFill>
        <p:spPr>
          <a:xfrm>
            <a:off x="2895448" y="4259427"/>
            <a:ext cx="2150598" cy="1949790"/>
          </a:xfrm>
          <a:prstGeom prst="rect">
            <a:avLst/>
          </a:prstGeom>
        </p:spPr>
      </p:pic>
      <p:pic>
        <p:nvPicPr>
          <p:cNvPr id="18" name="Picture 17">
            <a:extLst>
              <a:ext uri="{FF2B5EF4-FFF2-40B4-BE49-F238E27FC236}">
                <a16:creationId xmlns:a16="http://schemas.microsoft.com/office/drawing/2014/main" id="{5F88E143-714B-CFD6-A143-C6D676D196E7}"/>
              </a:ext>
            </a:extLst>
          </p:cNvPr>
          <p:cNvPicPr>
            <a:picLocks noChangeAspect="1"/>
          </p:cNvPicPr>
          <p:nvPr/>
        </p:nvPicPr>
        <p:blipFill>
          <a:blip r:embed="rId7"/>
          <a:stretch>
            <a:fillRect/>
          </a:stretch>
        </p:blipFill>
        <p:spPr>
          <a:xfrm>
            <a:off x="5285856" y="4259427"/>
            <a:ext cx="2179795" cy="1964103"/>
          </a:xfrm>
          <a:prstGeom prst="rect">
            <a:avLst/>
          </a:prstGeom>
        </p:spPr>
      </p:pic>
      <p:sp>
        <p:nvSpPr>
          <p:cNvPr id="22" name="Rectangle: Rounded Corners 21">
            <a:extLst>
              <a:ext uri="{FF2B5EF4-FFF2-40B4-BE49-F238E27FC236}">
                <a16:creationId xmlns:a16="http://schemas.microsoft.com/office/drawing/2014/main" id="{926F76AA-4F3B-8938-06DA-78DF2D4E1356}"/>
              </a:ext>
            </a:extLst>
          </p:cNvPr>
          <p:cNvSpPr/>
          <p:nvPr/>
        </p:nvSpPr>
        <p:spPr>
          <a:xfrm>
            <a:off x="7912347" y="3200251"/>
            <a:ext cx="3676650" cy="3215145"/>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D027817D-70D2-19F0-5721-EE9D537CDDDF}"/>
              </a:ext>
            </a:extLst>
          </p:cNvPr>
          <p:cNvSpPr txBox="1"/>
          <p:nvPr/>
        </p:nvSpPr>
        <p:spPr>
          <a:xfrm>
            <a:off x="8110823" y="3333899"/>
            <a:ext cx="3478174" cy="4154984"/>
          </a:xfrm>
          <a:prstGeom prst="rect">
            <a:avLst/>
          </a:prstGeom>
          <a:noFill/>
        </p:spPr>
        <p:txBody>
          <a:bodyPr wrap="square">
            <a:spAutoFit/>
          </a:bodyPr>
          <a:lstStyle/>
          <a:p>
            <a:r>
              <a:rPr lang="en-AU" sz="1600" b="1" i="1" dirty="0">
                <a:solidFill>
                  <a:srgbClr val="7030A0"/>
                </a:solidFill>
              </a:rPr>
              <a:t>     Findings: </a:t>
            </a:r>
          </a:p>
          <a:p>
            <a:endParaRPr lang="en-AU" sz="700" b="1" i="1" dirty="0"/>
          </a:p>
          <a:p>
            <a:r>
              <a:rPr lang="en-AU" sz="1600" b="1" i="1" dirty="0"/>
              <a:t>4 bedrooms </a:t>
            </a:r>
            <a:r>
              <a:rPr lang="en-AU" sz="1600" i="1" dirty="0"/>
              <a:t>– Most common in middle to outer suburbs.</a:t>
            </a:r>
          </a:p>
          <a:p>
            <a:endParaRPr lang="en-AU" sz="900" b="1" i="1" dirty="0"/>
          </a:p>
          <a:p>
            <a:r>
              <a:rPr lang="en-AU" sz="1600" b="1" i="1" dirty="0"/>
              <a:t>5 bedrooms </a:t>
            </a:r>
            <a:r>
              <a:rPr lang="en-AU" sz="1600" i="1" dirty="0"/>
              <a:t>– Virtually none in the inner city suburbs. More in the 40-50km range from the CBD.</a:t>
            </a:r>
          </a:p>
          <a:p>
            <a:endParaRPr lang="en-AU" sz="800" b="1" i="1" dirty="0"/>
          </a:p>
          <a:p>
            <a:r>
              <a:rPr lang="en-AU" sz="1600" b="1" i="1" dirty="0"/>
              <a:t>6 bedrooms </a:t>
            </a:r>
            <a:r>
              <a:rPr lang="en-AU" sz="1600" i="1" dirty="0"/>
              <a:t>– Rare in this day and age. Two in the outer-middle suburbs, and one in the wealthy inner suburb, Prahran.</a:t>
            </a:r>
          </a:p>
          <a:p>
            <a:endParaRPr lang="en-AU" b="1" i="1" dirty="0"/>
          </a:p>
          <a:p>
            <a:endParaRPr lang="en-AU" b="1" i="1" dirty="0"/>
          </a:p>
          <a:p>
            <a:endParaRPr lang="en-AU" b="1" i="1" dirty="0"/>
          </a:p>
          <a:p>
            <a:endParaRPr lang="en-AU" b="1" dirty="0"/>
          </a:p>
        </p:txBody>
      </p:sp>
      <p:sp>
        <p:nvSpPr>
          <p:cNvPr id="20" name="Rectangle 19">
            <a:extLst>
              <a:ext uri="{FF2B5EF4-FFF2-40B4-BE49-F238E27FC236}">
                <a16:creationId xmlns:a16="http://schemas.microsoft.com/office/drawing/2014/main" id="{8113A1DB-D565-551B-DC7D-CC4AA41FE127}"/>
              </a:ext>
            </a:extLst>
          </p:cNvPr>
          <p:cNvSpPr/>
          <p:nvPr/>
        </p:nvSpPr>
        <p:spPr>
          <a:xfrm>
            <a:off x="768157" y="3763592"/>
            <a:ext cx="1350113" cy="400110"/>
          </a:xfrm>
          <a:prstGeom prst="rect">
            <a:avLst/>
          </a:prstGeom>
          <a:noFill/>
        </p:spPr>
        <p:txBody>
          <a:bodyPr wrap="none" lIns="91440" tIns="45720" rIns="91440" bIns="45720">
            <a:spAutoFit/>
          </a:bodyPr>
          <a:lstStyle/>
          <a:p>
            <a:pPr algn="ct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 bedroom</a:t>
            </a:r>
          </a:p>
        </p:txBody>
      </p:sp>
      <p:sp>
        <p:nvSpPr>
          <p:cNvPr id="24" name="Rectangle 23">
            <a:extLst>
              <a:ext uri="{FF2B5EF4-FFF2-40B4-BE49-F238E27FC236}">
                <a16:creationId xmlns:a16="http://schemas.microsoft.com/office/drawing/2014/main" id="{A36D1E2C-16C8-89C9-4C84-79980FB217DF}"/>
              </a:ext>
            </a:extLst>
          </p:cNvPr>
          <p:cNvSpPr/>
          <p:nvPr/>
        </p:nvSpPr>
        <p:spPr>
          <a:xfrm>
            <a:off x="3168679" y="3755844"/>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5" name="Rectangle 24">
            <a:extLst>
              <a:ext uri="{FF2B5EF4-FFF2-40B4-BE49-F238E27FC236}">
                <a16:creationId xmlns:a16="http://schemas.microsoft.com/office/drawing/2014/main" id="{44754D94-76EF-8601-936C-5A22C08723C1}"/>
              </a:ext>
            </a:extLst>
          </p:cNvPr>
          <p:cNvSpPr/>
          <p:nvPr/>
        </p:nvSpPr>
        <p:spPr>
          <a:xfrm>
            <a:off x="5621554" y="3763592"/>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6" name="Rectangle 25">
            <a:extLst>
              <a:ext uri="{FF2B5EF4-FFF2-40B4-BE49-F238E27FC236}">
                <a16:creationId xmlns:a16="http://schemas.microsoft.com/office/drawing/2014/main" id="{FB43D4A3-D7E6-A017-E662-AEAF7252D9D2}"/>
              </a:ext>
            </a:extLst>
          </p:cNvPr>
          <p:cNvSpPr/>
          <p:nvPr/>
        </p:nvSpPr>
        <p:spPr>
          <a:xfrm>
            <a:off x="737931" y="6177400"/>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7" name="Rectangle 26">
            <a:extLst>
              <a:ext uri="{FF2B5EF4-FFF2-40B4-BE49-F238E27FC236}">
                <a16:creationId xmlns:a16="http://schemas.microsoft.com/office/drawing/2014/main" id="{8B5BE4CB-913C-C250-425F-354EFF96A20D}"/>
              </a:ext>
            </a:extLst>
          </p:cNvPr>
          <p:cNvSpPr/>
          <p:nvPr/>
        </p:nvSpPr>
        <p:spPr>
          <a:xfrm>
            <a:off x="3192929" y="6177400"/>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8" name="Rectangle 27">
            <a:extLst>
              <a:ext uri="{FF2B5EF4-FFF2-40B4-BE49-F238E27FC236}">
                <a16:creationId xmlns:a16="http://schemas.microsoft.com/office/drawing/2014/main" id="{3ED1DD2F-2571-12BF-2DFA-B7BF14BF99B5}"/>
              </a:ext>
            </a:extLst>
          </p:cNvPr>
          <p:cNvSpPr/>
          <p:nvPr/>
        </p:nvSpPr>
        <p:spPr>
          <a:xfrm>
            <a:off x="5603524" y="6184689"/>
            <a:ext cx="1452705" cy="400110"/>
          </a:xfrm>
          <a:prstGeom prst="rect">
            <a:avLst/>
          </a:prstGeom>
          <a:noFill/>
        </p:spPr>
        <p:txBody>
          <a:bodyPr wrap="none" lIns="91440" tIns="45720" rIns="91440" bIns="45720">
            <a:spAutoFit/>
          </a:bodyPr>
          <a:lstStyle/>
          <a:p>
            <a:pPr algn="ct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6</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bedrooms</a:t>
            </a:r>
          </a:p>
        </p:txBody>
      </p:sp>
      <p:sp>
        <p:nvSpPr>
          <p:cNvPr id="29" name="Oval 28">
            <a:extLst>
              <a:ext uri="{FF2B5EF4-FFF2-40B4-BE49-F238E27FC236}">
                <a16:creationId xmlns:a16="http://schemas.microsoft.com/office/drawing/2014/main" id="{B25D72A4-4BD0-3E3E-FF3D-CF5517118D48}"/>
              </a:ext>
            </a:extLst>
          </p:cNvPr>
          <p:cNvSpPr/>
          <p:nvPr/>
        </p:nvSpPr>
        <p:spPr>
          <a:xfrm>
            <a:off x="940458" y="2408152"/>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40C0CF95-E7B5-EF07-6B2A-8CC85F1F53FA}"/>
              </a:ext>
            </a:extLst>
          </p:cNvPr>
          <p:cNvSpPr/>
          <p:nvPr/>
        </p:nvSpPr>
        <p:spPr>
          <a:xfrm>
            <a:off x="3340428" y="2436875"/>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99B37C32-27E8-4543-8F00-29A1AD219F94}"/>
              </a:ext>
            </a:extLst>
          </p:cNvPr>
          <p:cNvSpPr/>
          <p:nvPr/>
        </p:nvSpPr>
        <p:spPr>
          <a:xfrm>
            <a:off x="768157" y="4799904"/>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ABCA194A-93FC-1C30-5717-3ADD3CFEBD11}"/>
              </a:ext>
            </a:extLst>
          </p:cNvPr>
          <p:cNvSpPr/>
          <p:nvPr/>
        </p:nvSpPr>
        <p:spPr>
          <a:xfrm>
            <a:off x="3232457" y="4807839"/>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522DBD38-81CA-EBDE-0CB5-251E55DBE323}"/>
              </a:ext>
            </a:extLst>
          </p:cNvPr>
          <p:cNvSpPr/>
          <p:nvPr/>
        </p:nvSpPr>
        <p:spPr>
          <a:xfrm>
            <a:off x="5621554" y="4799904"/>
            <a:ext cx="1089570" cy="971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6" name="Straight Arrow Connector 35">
            <a:extLst>
              <a:ext uri="{FF2B5EF4-FFF2-40B4-BE49-F238E27FC236}">
                <a16:creationId xmlns:a16="http://schemas.microsoft.com/office/drawing/2014/main" id="{4E774C8E-E281-92E0-F074-ECE51E190241}"/>
              </a:ext>
            </a:extLst>
          </p:cNvPr>
          <p:cNvCxnSpPr/>
          <p:nvPr/>
        </p:nvCxnSpPr>
        <p:spPr>
          <a:xfrm flipH="1">
            <a:off x="1931619" y="1003515"/>
            <a:ext cx="6169534" cy="1595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0A9371-30DC-83AF-D453-5CBA220B9ED9}"/>
              </a:ext>
            </a:extLst>
          </p:cNvPr>
          <p:cNvCxnSpPr>
            <a:cxnSpLocks/>
          </p:cNvCxnSpPr>
          <p:nvPr/>
        </p:nvCxnSpPr>
        <p:spPr>
          <a:xfrm flipH="1">
            <a:off x="4449338" y="1735063"/>
            <a:ext cx="3651815" cy="1103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497F75-4F19-01AE-AB4F-DD13F0C032FA}"/>
              </a:ext>
            </a:extLst>
          </p:cNvPr>
          <p:cNvCxnSpPr>
            <a:cxnSpLocks/>
          </p:cNvCxnSpPr>
          <p:nvPr/>
        </p:nvCxnSpPr>
        <p:spPr>
          <a:xfrm flipH="1">
            <a:off x="7465651" y="2429856"/>
            <a:ext cx="588602" cy="1959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52CCA7B-96B9-980B-F551-6C5734E35F90}"/>
              </a:ext>
            </a:extLst>
          </p:cNvPr>
          <p:cNvCxnSpPr>
            <a:cxnSpLocks/>
          </p:cNvCxnSpPr>
          <p:nvPr/>
        </p:nvCxnSpPr>
        <p:spPr>
          <a:xfrm flipH="1">
            <a:off x="1857727" y="3974559"/>
            <a:ext cx="6179204" cy="11293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DECEBDB-32C5-DE53-DC40-C2467BBC3BC7}"/>
              </a:ext>
            </a:extLst>
          </p:cNvPr>
          <p:cNvCxnSpPr>
            <a:cxnSpLocks/>
          </p:cNvCxnSpPr>
          <p:nvPr/>
        </p:nvCxnSpPr>
        <p:spPr>
          <a:xfrm flipH="1">
            <a:off x="4322027" y="4707299"/>
            <a:ext cx="3689558" cy="605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E1E011-9280-0C0E-6049-EFFD2C495462}"/>
              </a:ext>
            </a:extLst>
          </p:cNvPr>
          <p:cNvCxnSpPr>
            <a:cxnSpLocks/>
          </p:cNvCxnSpPr>
          <p:nvPr/>
        </p:nvCxnSpPr>
        <p:spPr>
          <a:xfrm flipH="1" flipV="1">
            <a:off x="6711124" y="5438007"/>
            <a:ext cx="1317759" cy="202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17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xEl>
                                              <p:pRg st="0" end="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2" grpId="0" animBg="1"/>
      <p:bldP spid="29" grpId="0" animBg="1"/>
      <p:bldP spid="30" grpId="0" animBg="1"/>
      <p:bldP spid="32" grpId="0" animBg="1"/>
      <p:bldP spid="33" grpId="0" animBg="1"/>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D8B80F0-212B-8FD2-F0A6-D99E80E3DD77}"/>
              </a:ext>
            </a:extLst>
          </p:cNvPr>
          <p:cNvSpPr/>
          <p:nvPr/>
        </p:nvSpPr>
        <p:spPr>
          <a:xfrm>
            <a:off x="9519047" y="1631275"/>
            <a:ext cx="2374106" cy="2312075"/>
          </a:xfrm>
          <a:prstGeom prst="roundRect">
            <a:avLst/>
          </a:prstGeom>
          <a:solidFill>
            <a:srgbClr val="DEC8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descr="Diagram, schematic, map&#10;&#10;Description automatically generated">
            <a:extLst>
              <a:ext uri="{FF2B5EF4-FFF2-40B4-BE49-F238E27FC236}">
                <a16:creationId xmlns:a16="http://schemas.microsoft.com/office/drawing/2014/main" id="{F348B505-AF01-2755-BD8F-E4B92FCB6D02}"/>
              </a:ext>
            </a:extLst>
          </p:cNvPr>
          <p:cNvPicPr>
            <a:picLocks noChangeAspect="1"/>
          </p:cNvPicPr>
          <p:nvPr/>
        </p:nvPicPr>
        <p:blipFill rotWithShape="1">
          <a:blip r:embed="rId2">
            <a:extLst>
              <a:ext uri="{28A0092B-C50C-407E-A947-70E740481C1C}">
                <a14:useLocalDpi xmlns:a14="http://schemas.microsoft.com/office/drawing/2010/main" val="0"/>
              </a:ext>
            </a:extLst>
          </a:blip>
          <a:srcRect l="9503" r="3386" b="1"/>
          <a:stretch/>
        </p:blipFill>
        <p:spPr>
          <a:xfrm>
            <a:off x="0" y="1340226"/>
            <a:ext cx="9277567" cy="5218633"/>
          </a:xfrm>
          <a:prstGeom prst="rect">
            <a:avLst/>
          </a:prstGeom>
        </p:spPr>
      </p:pic>
      <p:sp>
        <p:nvSpPr>
          <p:cNvPr id="2" name="Title 1">
            <a:extLst>
              <a:ext uri="{FF2B5EF4-FFF2-40B4-BE49-F238E27FC236}">
                <a16:creationId xmlns:a16="http://schemas.microsoft.com/office/drawing/2014/main" id="{6237E7C7-0492-3E07-095C-3B4D37F96A7D}"/>
              </a:ext>
            </a:extLst>
          </p:cNvPr>
          <p:cNvSpPr>
            <a:spLocks noGrp="1"/>
          </p:cNvSpPr>
          <p:nvPr>
            <p:ph type="title"/>
          </p:nvPr>
        </p:nvSpPr>
        <p:spPr>
          <a:xfrm>
            <a:off x="4621596" y="299141"/>
            <a:ext cx="6084504" cy="923330"/>
          </a:xfrm>
        </p:spPr>
        <p:txBody>
          <a:bodyPr vert="horz" lIns="91440" tIns="45720" rIns="91440" bIns="45720" rtlCol="0" anchor="b">
            <a:normAutofit/>
          </a:bodyPr>
          <a:lstStyle/>
          <a:p>
            <a:pPr algn="ctr"/>
            <a:r>
              <a:rPr lang="en-US" sz="4000" b="1" dirty="0"/>
              <a:t>Clustered or Dispersed?</a:t>
            </a:r>
            <a:br>
              <a:rPr lang="en-AU" sz="1600" b="1" dirty="0"/>
            </a:br>
            <a:endParaRPr lang="en-US" sz="1600" b="1" dirty="0"/>
          </a:p>
        </p:txBody>
      </p:sp>
      <p:sp>
        <p:nvSpPr>
          <p:cNvPr id="6" name="Rectangle 5">
            <a:extLst>
              <a:ext uri="{FF2B5EF4-FFF2-40B4-BE49-F238E27FC236}">
                <a16:creationId xmlns:a16="http://schemas.microsoft.com/office/drawing/2014/main" id="{0D1E2CE0-2FB1-F09F-BB67-44BB7017ECDB}"/>
              </a:ext>
            </a:extLst>
          </p:cNvPr>
          <p:cNvSpPr/>
          <p:nvPr/>
        </p:nvSpPr>
        <p:spPr>
          <a:xfrm>
            <a:off x="360401" y="175910"/>
            <a:ext cx="45560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 3:</a:t>
            </a:r>
          </a:p>
        </p:txBody>
      </p:sp>
      <p:sp>
        <p:nvSpPr>
          <p:cNvPr id="8" name="TextBox 7">
            <a:extLst>
              <a:ext uri="{FF2B5EF4-FFF2-40B4-BE49-F238E27FC236}">
                <a16:creationId xmlns:a16="http://schemas.microsoft.com/office/drawing/2014/main" id="{9916CC2B-DAEA-D172-38D0-A24556C16CAB}"/>
              </a:ext>
            </a:extLst>
          </p:cNvPr>
          <p:cNvSpPr txBox="1"/>
          <p:nvPr/>
        </p:nvSpPr>
        <p:spPr>
          <a:xfrm>
            <a:off x="9659324" y="1724025"/>
            <a:ext cx="2374106" cy="2031325"/>
          </a:xfrm>
          <a:prstGeom prst="rect">
            <a:avLst/>
          </a:prstGeom>
          <a:noFill/>
        </p:spPr>
        <p:txBody>
          <a:bodyPr wrap="square">
            <a:spAutoFit/>
          </a:bodyPr>
          <a:lstStyle/>
          <a:p>
            <a:r>
              <a:rPr lang="en-AU" sz="1800" b="1" i="1" dirty="0">
                <a:solidFill>
                  <a:srgbClr val="7030A0"/>
                </a:solidFill>
              </a:rPr>
              <a:t>Hypothesis: </a:t>
            </a:r>
          </a:p>
          <a:p>
            <a:endParaRPr lang="en-AU" b="1" dirty="0"/>
          </a:p>
          <a:p>
            <a:r>
              <a:rPr lang="en-AU" sz="1800" b="1" i="1" dirty="0"/>
              <a:t>There will </a:t>
            </a:r>
            <a:r>
              <a:rPr lang="en-AU" b="1" i="1" dirty="0"/>
              <a:t>be a h</a:t>
            </a:r>
            <a:r>
              <a:rPr lang="en-AU" sz="1800" b="1" i="1" dirty="0"/>
              <a:t>igher number of sales in locations that are closer to the city centre.</a:t>
            </a:r>
            <a:endParaRPr lang="en-AU" i="1" dirty="0"/>
          </a:p>
        </p:txBody>
      </p:sp>
    </p:spTree>
    <p:extLst>
      <p:ext uri="{BB962C8B-B14F-4D97-AF65-F5344CB8AC3E}">
        <p14:creationId xmlns:p14="http://schemas.microsoft.com/office/powerpoint/2010/main" val="9114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5884-8D29-F9A9-394C-E3F17B57A7A9}"/>
              </a:ext>
            </a:extLst>
          </p:cNvPr>
          <p:cNvSpPr>
            <a:spLocks noGrp="1"/>
          </p:cNvSpPr>
          <p:nvPr>
            <p:ph type="title"/>
          </p:nvPr>
        </p:nvSpPr>
        <p:spPr>
          <a:xfrm>
            <a:off x="7536747" y="1040586"/>
            <a:ext cx="4400149" cy="1325563"/>
          </a:xfrm>
        </p:spPr>
        <p:txBody>
          <a:bodyPr>
            <a:normAutofit/>
          </a:bodyPr>
          <a:lstStyle/>
          <a:p>
            <a:r>
              <a:rPr lang="en-AU" sz="2800" b="1" i="1" dirty="0">
                <a:solidFill>
                  <a:srgbClr val="7030A0"/>
                </a:solidFill>
              </a:rPr>
              <a:t>Clustered or Dispersed: </a:t>
            </a:r>
            <a:br>
              <a:rPr lang="en-AU" sz="2800" b="1" i="1" dirty="0">
                <a:solidFill>
                  <a:srgbClr val="7030A0"/>
                </a:solidFill>
              </a:rPr>
            </a:br>
            <a:r>
              <a:rPr lang="en-AU" sz="2000" b="1" dirty="0"/>
              <a:t>Findings</a:t>
            </a:r>
            <a:endParaRPr lang="en-AU" sz="3500" b="1" dirty="0"/>
          </a:p>
        </p:txBody>
      </p:sp>
      <p:pic>
        <p:nvPicPr>
          <p:cNvPr id="4" name="Picture 3" descr="Diagram, schematic, radar chart&#10;&#10;Description automatically generated">
            <a:extLst>
              <a:ext uri="{FF2B5EF4-FFF2-40B4-BE49-F238E27FC236}">
                <a16:creationId xmlns:a16="http://schemas.microsoft.com/office/drawing/2014/main" id="{EED0903F-8FB8-52C9-C302-36AD3A246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851"/>
            <a:ext cx="7035438" cy="5501149"/>
          </a:xfrm>
          <a:prstGeom prst="rect">
            <a:avLst/>
          </a:prstGeom>
        </p:spPr>
      </p:pic>
      <p:sp>
        <p:nvSpPr>
          <p:cNvPr id="5" name="TextBox 4">
            <a:extLst>
              <a:ext uri="{FF2B5EF4-FFF2-40B4-BE49-F238E27FC236}">
                <a16:creationId xmlns:a16="http://schemas.microsoft.com/office/drawing/2014/main" id="{10254906-B17D-35B4-9735-493C473B5E81}"/>
              </a:ext>
            </a:extLst>
          </p:cNvPr>
          <p:cNvSpPr txBox="1"/>
          <p:nvPr/>
        </p:nvSpPr>
        <p:spPr>
          <a:xfrm>
            <a:off x="7536747" y="2456888"/>
            <a:ext cx="3952888" cy="3785652"/>
          </a:xfrm>
          <a:prstGeom prst="rect">
            <a:avLst/>
          </a:prstGeom>
          <a:noFill/>
        </p:spPr>
        <p:txBody>
          <a:bodyPr wrap="square" rtlCol="0">
            <a:spAutoFit/>
          </a:bodyPr>
          <a:lstStyle/>
          <a:p>
            <a:pPr marL="285750" indent="-285750">
              <a:buFont typeface="Arial" panose="020B0604020202020204" pitchFamily="34" charset="0"/>
              <a:buChar char="•"/>
            </a:pPr>
            <a:r>
              <a:rPr lang="en-AU" sz="1600" dirty="0"/>
              <a:t>Circa </a:t>
            </a:r>
            <a:r>
              <a:rPr lang="en-AU" sz="1600" b="1" dirty="0"/>
              <a:t>700</a:t>
            </a:r>
            <a:r>
              <a:rPr lang="en-AU" sz="1600" dirty="0"/>
              <a:t> properties sold via auction on the weekend.</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41%</a:t>
            </a:r>
            <a:r>
              <a:rPr lang="en-AU" sz="1600" dirty="0"/>
              <a:t> within approximately 10km of the city radius.</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47%</a:t>
            </a:r>
            <a:r>
              <a:rPr lang="en-AU" sz="1600" dirty="0"/>
              <a:t> within 10-20km city radius.</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50%</a:t>
            </a:r>
            <a:r>
              <a:rPr lang="en-AU" sz="1600" dirty="0"/>
              <a:t> within (north-to-south) eastern regions, </a:t>
            </a:r>
            <a:r>
              <a:rPr lang="en-AU" sz="1600" b="1" dirty="0"/>
              <a:t>25%</a:t>
            </a:r>
            <a:r>
              <a:rPr lang="en-AU" sz="1600" dirty="0"/>
              <a:t> in central regions and </a:t>
            </a:r>
            <a:r>
              <a:rPr lang="en-AU" sz="1600" b="1" dirty="0"/>
              <a:t>25%</a:t>
            </a:r>
            <a:r>
              <a:rPr lang="en-AU" sz="1600" dirty="0"/>
              <a:t> in western regions.</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dirty="0"/>
              <a:t>Findings:</a:t>
            </a:r>
            <a:r>
              <a:rPr lang="en-AU" sz="1600" dirty="0"/>
              <a:t> The sale of properties via auctions is clustered within 20km city-radius, mainly in the eastern regions.</a:t>
            </a:r>
          </a:p>
        </p:txBody>
      </p:sp>
      <p:sp>
        <p:nvSpPr>
          <p:cNvPr id="6" name="TextBox 5">
            <a:extLst>
              <a:ext uri="{FF2B5EF4-FFF2-40B4-BE49-F238E27FC236}">
                <a16:creationId xmlns:a16="http://schemas.microsoft.com/office/drawing/2014/main" id="{52F6CA2A-01EE-CAD3-FE41-1AEB245EE12D}"/>
              </a:ext>
            </a:extLst>
          </p:cNvPr>
          <p:cNvSpPr txBox="1"/>
          <p:nvPr/>
        </p:nvSpPr>
        <p:spPr>
          <a:xfrm>
            <a:off x="457200" y="201115"/>
            <a:ext cx="4631634" cy="923330"/>
          </a:xfrm>
          <a:prstGeom prst="rect">
            <a:avLst/>
          </a:prstGeom>
          <a:noFill/>
        </p:spPr>
        <p:txBody>
          <a:bodyPr wrap="square">
            <a:spAutoFit/>
          </a:bodyPr>
          <a:lstStyle/>
          <a:p>
            <a:pPr algn="ctr"/>
            <a:r>
              <a:rPr lang="en-US" sz="5400" b="1" cap="none" spc="0" dirty="0">
                <a:ln w="22225">
                  <a:solidFill>
                    <a:schemeClr val="accent2"/>
                  </a:solidFill>
                  <a:prstDash val="solid"/>
                </a:ln>
                <a:solidFill>
                  <a:schemeClr val="accent2">
                    <a:lumMod val="40000"/>
                    <a:lumOff val="60000"/>
                  </a:schemeClr>
                </a:solidFill>
                <a:effectLst/>
              </a:rPr>
              <a:t>Visualisation</a:t>
            </a:r>
            <a:r>
              <a:rPr lang="en-US" sz="2800" b="1" cap="none" spc="0" dirty="0">
                <a:ln w="22225">
                  <a:solidFill>
                    <a:schemeClr val="accent2"/>
                  </a:solidFill>
                  <a:prstDash val="solid"/>
                </a:ln>
                <a:solidFill>
                  <a:schemeClr val="accent2">
                    <a:lumMod val="40000"/>
                    <a:lumOff val="60000"/>
                  </a:schemeClr>
                </a:solidFill>
                <a:effectLst/>
              </a:rPr>
              <a:t> </a:t>
            </a:r>
            <a:r>
              <a:rPr lang="en-US" sz="5400" b="1" cap="none" spc="0" dirty="0">
                <a:ln w="22225">
                  <a:solidFill>
                    <a:schemeClr val="accent2"/>
                  </a:solidFill>
                  <a:prstDash val="solid"/>
                </a:ln>
                <a:solidFill>
                  <a:schemeClr val="accent2">
                    <a:lumMod val="40000"/>
                    <a:lumOff val="60000"/>
                  </a:schemeClr>
                </a:solidFill>
                <a:effectLst/>
              </a:rPr>
              <a:t>3:</a:t>
            </a:r>
          </a:p>
        </p:txBody>
      </p:sp>
    </p:spTree>
    <p:extLst>
      <p:ext uri="{BB962C8B-B14F-4D97-AF65-F5344CB8AC3E}">
        <p14:creationId xmlns:p14="http://schemas.microsoft.com/office/powerpoint/2010/main" val="320168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949EBD-96C5-A691-3093-EDCB5929F58D}"/>
              </a:ext>
            </a:extLst>
          </p:cNvPr>
          <p:cNvSpPr>
            <a:spLocks noGrp="1"/>
          </p:cNvSpPr>
          <p:nvPr>
            <p:ph type="title"/>
          </p:nvPr>
        </p:nvSpPr>
        <p:spPr>
          <a:xfrm>
            <a:off x="630936" y="502920"/>
            <a:ext cx="3419856" cy="1463040"/>
          </a:xfrm>
        </p:spPr>
        <p:txBody>
          <a:bodyPr anchor="ctr">
            <a:normAutofit/>
          </a:bodyPr>
          <a:lstStyle/>
          <a:p>
            <a:r>
              <a:rPr lang="en-AU" sz="4800"/>
              <a:t>Agency </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ontent Placeholder 10">
            <a:extLst>
              <a:ext uri="{FF2B5EF4-FFF2-40B4-BE49-F238E27FC236}">
                <a16:creationId xmlns:a16="http://schemas.microsoft.com/office/drawing/2014/main" id="{87E911B2-D4A6-BFD4-FE00-21776B36B439}"/>
              </a:ext>
            </a:extLst>
          </p:cNvPr>
          <p:cNvSpPr>
            <a:spLocks noGrp="1"/>
          </p:cNvSpPr>
          <p:nvPr>
            <p:ph idx="1"/>
          </p:nvPr>
        </p:nvSpPr>
        <p:spPr>
          <a:xfrm>
            <a:off x="4654295" y="502920"/>
            <a:ext cx="6894576" cy="1463040"/>
          </a:xfrm>
        </p:spPr>
        <p:txBody>
          <a:bodyPr anchor="ctr">
            <a:normAutofit/>
          </a:bodyPr>
          <a:lstStyle/>
          <a:p>
            <a:r>
              <a:rPr lang="en-US" sz="2200" dirty="0"/>
              <a:t>137 agency made trade in that week</a:t>
            </a:r>
          </a:p>
          <a:p>
            <a:r>
              <a:rPr lang="en-US" sz="2200" dirty="0"/>
              <a:t>This is top 15 agency </a:t>
            </a:r>
          </a:p>
        </p:txBody>
      </p:sp>
      <p:pic>
        <p:nvPicPr>
          <p:cNvPr id="7" name="Content Placeholder 6" descr="Chart, bar chart&#10;&#10;Description automatically generated">
            <a:extLst>
              <a:ext uri="{FF2B5EF4-FFF2-40B4-BE49-F238E27FC236}">
                <a16:creationId xmlns:a16="http://schemas.microsoft.com/office/drawing/2014/main" id="{70BE2798-32CF-F8EE-7C38-91B3BA0C7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04" y="2774516"/>
            <a:ext cx="11011673" cy="3580564"/>
          </a:xfrm>
          <a:prstGeom prst="rect">
            <a:avLst/>
          </a:prstGeom>
        </p:spPr>
      </p:pic>
    </p:spTree>
    <p:extLst>
      <p:ext uri="{BB962C8B-B14F-4D97-AF65-F5344CB8AC3E}">
        <p14:creationId xmlns:p14="http://schemas.microsoft.com/office/powerpoint/2010/main" val="138970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AB0E33-F2B7-3259-CCEE-D739F125E4F4}"/>
              </a:ext>
            </a:extLst>
          </p:cNvPr>
          <p:cNvPicPr>
            <a:picLocks noChangeAspect="1"/>
          </p:cNvPicPr>
          <p:nvPr/>
        </p:nvPicPr>
        <p:blipFill>
          <a:blip r:embed="rId2"/>
          <a:stretch>
            <a:fillRect/>
          </a:stretch>
        </p:blipFill>
        <p:spPr>
          <a:xfrm>
            <a:off x="845698" y="4215709"/>
            <a:ext cx="5995133" cy="1046090"/>
          </a:xfrm>
          <a:prstGeom prst="rect">
            <a:avLst/>
          </a:prstGeom>
        </p:spPr>
      </p:pic>
      <p:pic>
        <p:nvPicPr>
          <p:cNvPr id="3" name="Picture 2">
            <a:extLst>
              <a:ext uri="{FF2B5EF4-FFF2-40B4-BE49-F238E27FC236}">
                <a16:creationId xmlns:a16="http://schemas.microsoft.com/office/drawing/2014/main" id="{D7B92EDE-05C1-0650-1219-D53B2F68F2A1}"/>
              </a:ext>
            </a:extLst>
          </p:cNvPr>
          <p:cNvPicPr>
            <a:picLocks noChangeAspect="1"/>
          </p:cNvPicPr>
          <p:nvPr/>
        </p:nvPicPr>
        <p:blipFill>
          <a:blip r:embed="rId3"/>
          <a:stretch>
            <a:fillRect/>
          </a:stretch>
        </p:blipFill>
        <p:spPr>
          <a:xfrm>
            <a:off x="6215833" y="3724015"/>
            <a:ext cx="5227684" cy="3040785"/>
          </a:xfrm>
          <a:prstGeom prst="rect">
            <a:avLst/>
          </a:prstGeom>
        </p:spPr>
      </p:pic>
      <p:pic>
        <p:nvPicPr>
          <p:cNvPr id="8" name="Picture 7">
            <a:extLst>
              <a:ext uri="{FF2B5EF4-FFF2-40B4-BE49-F238E27FC236}">
                <a16:creationId xmlns:a16="http://schemas.microsoft.com/office/drawing/2014/main" id="{A8DE0BA4-2AD0-CE63-6C4B-30C92CFFE311}"/>
              </a:ext>
            </a:extLst>
          </p:cNvPr>
          <p:cNvPicPr>
            <a:picLocks noChangeAspect="1"/>
          </p:cNvPicPr>
          <p:nvPr/>
        </p:nvPicPr>
        <p:blipFill>
          <a:blip r:embed="rId4"/>
          <a:stretch>
            <a:fillRect/>
          </a:stretch>
        </p:blipFill>
        <p:spPr>
          <a:xfrm>
            <a:off x="845698" y="634176"/>
            <a:ext cx="2021023" cy="3135881"/>
          </a:xfrm>
          <a:prstGeom prst="rect">
            <a:avLst/>
          </a:prstGeom>
        </p:spPr>
      </p:pic>
      <p:pic>
        <p:nvPicPr>
          <p:cNvPr id="10" name="Picture 9">
            <a:extLst>
              <a:ext uri="{FF2B5EF4-FFF2-40B4-BE49-F238E27FC236}">
                <a16:creationId xmlns:a16="http://schemas.microsoft.com/office/drawing/2014/main" id="{B6BDEDE6-664E-4E04-7480-AE7DCC04C088}"/>
              </a:ext>
            </a:extLst>
          </p:cNvPr>
          <p:cNvPicPr>
            <a:picLocks noChangeAspect="1"/>
          </p:cNvPicPr>
          <p:nvPr/>
        </p:nvPicPr>
        <p:blipFill>
          <a:blip r:embed="rId5"/>
          <a:stretch>
            <a:fillRect/>
          </a:stretch>
        </p:blipFill>
        <p:spPr>
          <a:xfrm>
            <a:off x="3505249" y="635097"/>
            <a:ext cx="2878212" cy="2937698"/>
          </a:xfrm>
          <a:prstGeom prst="rect">
            <a:avLst/>
          </a:prstGeom>
        </p:spPr>
      </p:pic>
      <p:sp>
        <p:nvSpPr>
          <p:cNvPr id="13" name="Rectangle: Rounded Corners 12">
            <a:extLst>
              <a:ext uri="{FF2B5EF4-FFF2-40B4-BE49-F238E27FC236}">
                <a16:creationId xmlns:a16="http://schemas.microsoft.com/office/drawing/2014/main" id="{D3745CE2-9A9B-D8DF-0A30-36CC40F50C61}"/>
              </a:ext>
            </a:extLst>
          </p:cNvPr>
          <p:cNvSpPr/>
          <p:nvPr/>
        </p:nvSpPr>
        <p:spPr>
          <a:xfrm>
            <a:off x="7574115" y="1910844"/>
            <a:ext cx="3092446" cy="857250"/>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36219859-A0F4-E1E5-701F-63CEE83C8F2B}"/>
              </a:ext>
            </a:extLst>
          </p:cNvPr>
          <p:cNvSpPr txBox="1"/>
          <p:nvPr/>
        </p:nvSpPr>
        <p:spPr>
          <a:xfrm>
            <a:off x="7768262" y="2025144"/>
            <a:ext cx="2821427" cy="646331"/>
          </a:xfrm>
          <a:prstGeom prst="rect">
            <a:avLst/>
          </a:prstGeom>
          <a:noFill/>
        </p:spPr>
        <p:txBody>
          <a:bodyPr wrap="square" rtlCol="0">
            <a:spAutoFit/>
          </a:bodyPr>
          <a:lstStyle/>
          <a:p>
            <a:r>
              <a:rPr lang="en-AU" dirty="0"/>
              <a:t>Running the ‘</a:t>
            </a:r>
            <a:r>
              <a:rPr lang="en-AU" dirty="0" err="1"/>
              <a:t>DataRequest</a:t>
            </a:r>
            <a:r>
              <a:rPr lang="en-AU" dirty="0"/>
              <a:t>’</a:t>
            </a:r>
          </a:p>
          <a:p>
            <a:r>
              <a:rPr lang="en-AU" dirty="0"/>
              <a:t>code in </a:t>
            </a:r>
            <a:r>
              <a:rPr lang="en-AU" dirty="0" err="1"/>
              <a:t>GitBash</a:t>
            </a:r>
            <a:r>
              <a:rPr lang="en-AU" dirty="0"/>
              <a:t>:</a:t>
            </a:r>
          </a:p>
        </p:txBody>
      </p:sp>
      <p:cxnSp>
        <p:nvCxnSpPr>
          <p:cNvPr id="16" name="Straight Arrow Connector 15">
            <a:extLst>
              <a:ext uri="{FF2B5EF4-FFF2-40B4-BE49-F238E27FC236}">
                <a16:creationId xmlns:a16="http://schemas.microsoft.com/office/drawing/2014/main" id="{24D49503-B3EE-38E1-2B50-F215C984E8DA}"/>
              </a:ext>
            </a:extLst>
          </p:cNvPr>
          <p:cNvCxnSpPr>
            <a:cxnSpLocks/>
          </p:cNvCxnSpPr>
          <p:nvPr/>
        </p:nvCxnSpPr>
        <p:spPr>
          <a:xfrm flipH="1">
            <a:off x="8531275" y="2759285"/>
            <a:ext cx="530900" cy="96473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23280AB-7802-FC11-368E-3F13C1E343FC}"/>
              </a:ext>
            </a:extLst>
          </p:cNvPr>
          <p:cNvPicPr>
            <a:picLocks noChangeAspect="1"/>
          </p:cNvPicPr>
          <p:nvPr/>
        </p:nvPicPr>
        <p:blipFill>
          <a:blip r:embed="rId6"/>
          <a:stretch>
            <a:fillRect/>
          </a:stretch>
        </p:blipFill>
        <p:spPr>
          <a:xfrm>
            <a:off x="7574115" y="163817"/>
            <a:ext cx="4404474" cy="678390"/>
          </a:xfrm>
          <a:prstGeom prst="rect">
            <a:avLst/>
          </a:prstGeom>
        </p:spPr>
      </p:pic>
      <p:sp>
        <p:nvSpPr>
          <p:cNvPr id="20" name="TextBox 19">
            <a:extLst>
              <a:ext uri="{FF2B5EF4-FFF2-40B4-BE49-F238E27FC236}">
                <a16:creationId xmlns:a16="http://schemas.microsoft.com/office/drawing/2014/main" id="{A7ABD99C-0BFF-C32D-FF47-955D7A80A045}"/>
              </a:ext>
            </a:extLst>
          </p:cNvPr>
          <p:cNvSpPr txBox="1"/>
          <p:nvPr/>
        </p:nvSpPr>
        <p:spPr>
          <a:xfrm>
            <a:off x="7864525" y="5382445"/>
            <a:ext cx="1333500" cy="369332"/>
          </a:xfrm>
          <a:prstGeom prst="rect">
            <a:avLst/>
          </a:prstGeom>
          <a:noFill/>
        </p:spPr>
        <p:txBody>
          <a:bodyPr wrap="square" rtlCol="0">
            <a:spAutoFit/>
          </a:bodyPr>
          <a:lstStyle/>
          <a:p>
            <a:r>
              <a:rPr lang="en-AU" dirty="0">
                <a:solidFill>
                  <a:srgbClr val="FF0000"/>
                </a:solidFill>
              </a:rPr>
              <a:t>JSON data</a:t>
            </a:r>
          </a:p>
        </p:txBody>
      </p:sp>
      <p:sp>
        <p:nvSpPr>
          <p:cNvPr id="5" name="Rectangle 4">
            <a:extLst>
              <a:ext uri="{FF2B5EF4-FFF2-40B4-BE49-F238E27FC236}">
                <a16:creationId xmlns:a16="http://schemas.microsoft.com/office/drawing/2014/main" id="{9E9AE3D7-1845-045C-6A64-025553561886}"/>
              </a:ext>
            </a:extLst>
          </p:cNvPr>
          <p:cNvSpPr/>
          <p:nvPr/>
        </p:nvSpPr>
        <p:spPr>
          <a:xfrm>
            <a:off x="6096000" y="4410075"/>
            <a:ext cx="5347517" cy="971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38100">
                <a:solidFill>
                  <a:schemeClr val="tx1"/>
                </a:solidFill>
              </a:ln>
            </a:endParaRPr>
          </a:p>
        </p:txBody>
      </p:sp>
      <p:sp>
        <p:nvSpPr>
          <p:cNvPr id="15" name="TextBox 14">
            <a:extLst>
              <a:ext uri="{FF2B5EF4-FFF2-40B4-BE49-F238E27FC236}">
                <a16:creationId xmlns:a16="http://schemas.microsoft.com/office/drawing/2014/main" id="{876B2D11-4BA1-8D66-B114-604D7DEADDEB}"/>
              </a:ext>
            </a:extLst>
          </p:cNvPr>
          <p:cNvSpPr txBox="1"/>
          <p:nvPr/>
        </p:nvSpPr>
        <p:spPr>
          <a:xfrm>
            <a:off x="0" y="6488668"/>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64820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0" grpId="0"/>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7F2B3B13-685E-5CC9-2F08-0156AA2F1A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466851"/>
            <a:ext cx="10905066" cy="5495924"/>
          </a:xfrm>
          <a:prstGeom prst="rect">
            <a:avLst/>
          </a:prstGeom>
        </p:spPr>
      </p:pic>
    </p:spTree>
    <p:extLst>
      <p:ext uri="{BB962C8B-B14F-4D97-AF65-F5344CB8AC3E}">
        <p14:creationId xmlns:p14="http://schemas.microsoft.com/office/powerpoint/2010/main" val="3390477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9239-3628-217E-00F2-CA380D59C8D3}"/>
              </a:ext>
            </a:extLst>
          </p:cNvPr>
          <p:cNvSpPr>
            <a:spLocks noGrp="1"/>
          </p:cNvSpPr>
          <p:nvPr>
            <p:ph type="title"/>
          </p:nvPr>
        </p:nvSpPr>
        <p:spPr/>
        <p:txBody>
          <a:bodyPr>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AU" sz="5400" b="1" dirty="0">
                <a:ln w="22225">
                  <a:solidFill>
                    <a:srgbClr val="ED7D31"/>
                  </a:solidFill>
                  <a:prstDash val="solid"/>
                </a:ln>
                <a:solidFill>
                  <a:srgbClr val="ED7D31">
                    <a:lumMod val="40000"/>
                    <a:lumOff val="60000"/>
                  </a:srgbClr>
                </a:solidFill>
                <a:latin typeface="Calibri" panose="020F0502020204030204"/>
                <a:ea typeface="+mn-ea"/>
                <a:cs typeface="+mn-cs"/>
              </a:rPr>
              <a:t>Data Limitations </a:t>
            </a:r>
            <a:r>
              <a:rPr kumimoji="0" lang="en-U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panose="020F0502020204030204"/>
                <a:ea typeface="+mn-ea"/>
                <a:cs typeface="+mn-cs"/>
              </a:rPr>
              <a:t>:</a:t>
            </a:r>
            <a:endParaRPr lang="en-AU" dirty="0"/>
          </a:p>
        </p:txBody>
      </p:sp>
      <p:sp>
        <p:nvSpPr>
          <p:cNvPr id="3" name="Content Placeholder 2">
            <a:extLst>
              <a:ext uri="{FF2B5EF4-FFF2-40B4-BE49-F238E27FC236}">
                <a16:creationId xmlns:a16="http://schemas.microsoft.com/office/drawing/2014/main" id="{754DFF0A-D6D1-F826-1497-50DE87056AD1}"/>
              </a:ext>
            </a:extLst>
          </p:cNvPr>
          <p:cNvSpPr>
            <a:spLocks noGrp="1"/>
          </p:cNvSpPr>
          <p:nvPr>
            <p:ph idx="1"/>
          </p:nvPr>
        </p:nvSpPr>
        <p:spPr>
          <a:xfrm>
            <a:off x="838200" y="1618458"/>
            <a:ext cx="10515600" cy="4351338"/>
          </a:xfrm>
        </p:spPr>
        <p:txBody>
          <a:bodyPr>
            <a:normAutofit fontScale="92500" lnSpcReduction="10000"/>
          </a:bodyPr>
          <a:lstStyle/>
          <a:p>
            <a:pPr marL="0" indent="0">
              <a:buNone/>
            </a:pPr>
            <a:r>
              <a:rPr lang="en-AU" sz="2600" dirty="0"/>
              <a:t>Bias in reporting sale price:</a:t>
            </a:r>
          </a:p>
          <a:p>
            <a:pPr marL="0" indent="0">
              <a:buNone/>
            </a:pPr>
            <a:endParaRPr lang="en-AU" dirty="0"/>
          </a:p>
          <a:p>
            <a:pPr lvl="1"/>
            <a:r>
              <a:rPr lang="en-AU" dirty="0"/>
              <a:t>Reporting the sale price is </a:t>
            </a:r>
            <a:r>
              <a:rPr lang="en-AU" b="1" i="1" dirty="0"/>
              <a:t>not</a:t>
            </a:r>
            <a:r>
              <a:rPr lang="en-AU" dirty="0"/>
              <a:t> mandated.</a:t>
            </a:r>
          </a:p>
          <a:p>
            <a:pPr marL="457200" lvl="1" indent="0">
              <a:buNone/>
            </a:pPr>
            <a:endParaRPr lang="en-AU" sz="1050" dirty="0"/>
          </a:p>
          <a:p>
            <a:pPr lvl="1"/>
            <a:r>
              <a:rPr lang="en-AU" dirty="0"/>
              <a:t>It is in an agency’s best interest to only report </a:t>
            </a:r>
            <a:r>
              <a:rPr lang="en-AU" b="1" i="1" dirty="0"/>
              <a:t>favourable</a:t>
            </a:r>
            <a:r>
              <a:rPr lang="en-AU" dirty="0"/>
              <a:t> prices.</a:t>
            </a:r>
          </a:p>
          <a:p>
            <a:pPr lvl="1"/>
            <a:endParaRPr lang="en-AU" dirty="0"/>
          </a:p>
          <a:p>
            <a:pPr marL="0" indent="0">
              <a:buNone/>
            </a:pPr>
            <a:r>
              <a:rPr lang="en-AU" sz="2600" dirty="0"/>
              <a:t>Limited data in certain suburbs made mean selling prices less reliable. More historical data could facilitate better mean calculations.</a:t>
            </a:r>
          </a:p>
          <a:p>
            <a:pPr marL="0" indent="0">
              <a:buNone/>
            </a:pPr>
            <a:endParaRPr lang="en-AU" dirty="0"/>
          </a:p>
          <a:p>
            <a:pPr marL="0" indent="0">
              <a:buNone/>
            </a:pPr>
            <a:r>
              <a:rPr lang="en-AU" sz="2600" dirty="0"/>
              <a:t>House prices are not simply linked to distance from the CBD, or the number of bedrooms. Facilities, transport infrastructure, schools and healthcare services also play their part. Our data did not provide information about these factors.</a:t>
            </a:r>
          </a:p>
        </p:txBody>
      </p:sp>
      <p:pic>
        <p:nvPicPr>
          <p:cNvPr id="5" name="Picture 4">
            <a:extLst>
              <a:ext uri="{FF2B5EF4-FFF2-40B4-BE49-F238E27FC236}">
                <a16:creationId xmlns:a16="http://schemas.microsoft.com/office/drawing/2014/main" id="{606A3374-5D3E-15CD-D78F-11547DF54C1F}"/>
              </a:ext>
            </a:extLst>
          </p:cNvPr>
          <p:cNvPicPr>
            <a:picLocks noChangeAspect="1"/>
          </p:cNvPicPr>
          <p:nvPr/>
        </p:nvPicPr>
        <p:blipFill>
          <a:blip r:embed="rId2"/>
          <a:stretch>
            <a:fillRect/>
          </a:stretch>
        </p:blipFill>
        <p:spPr>
          <a:xfrm>
            <a:off x="213154" y="6270125"/>
            <a:ext cx="1655839" cy="443149"/>
          </a:xfrm>
          <a:prstGeom prst="rect">
            <a:avLst/>
          </a:prstGeom>
        </p:spPr>
      </p:pic>
      <p:pic>
        <p:nvPicPr>
          <p:cNvPr id="7" name="Picture 6">
            <a:extLst>
              <a:ext uri="{FF2B5EF4-FFF2-40B4-BE49-F238E27FC236}">
                <a16:creationId xmlns:a16="http://schemas.microsoft.com/office/drawing/2014/main" id="{FE17043E-4DD0-4DC4-99F2-6DB4B96ED50D}"/>
              </a:ext>
            </a:extLst>
          </p:cNvPr>
          <p:cNvPicPr>
            <a:picLocks noChangeAspect="1"/>
          </p:cNvPicPr>
          <p:nvPr/>
        </p:nvPicPr>
        <p:blipFill>
          <a:blip r:embed="rId3"/>
          <a:stretch>
            <a:fillRect/>
          </a:stretch>
        </p:blipFill>
        <p:spPr>
          <a:xfrm>
            <a:off x="11274251" y="6083845"/>
            <a:ext cx="778280" cy="629429"/>
          </a:xfrm>
          <a:prstGeom prst="rect">
            <a:avLst/>
          </a:prstGeom>
        </p:spPr>
      </p:pic>
    </p:spTree>
    <p:extLst>
      <p:ext uri="{BB962C8B-B14F-4D97-AF65-F5344CB8AC3E}">
        <p14:creationId xmlns:p14="http://schemas.microsoft.com/office/powerpoint/2010/main" val="87717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06F695-DD45-E408-9871-AD29FB66825C}"/>
              </a:ext>
            </a:extLst>
          </p:cNvPr>
          <p:cNvPicPr>
            <a:picLocks noChangeAspect="1"/>
          </p:cNvPicPr>
          <p:nvPr/>
        </p:nvPicPr>
        <p:blipFill>
          <a:blip r:embed="rId2"/>
          <a:stretch>
            <a:fillRect/>
          </a:stretch>
        </p:blipFill>
        <p:spPr>
          <a:xfrm>
            <a:off x="630366" y="504741"/>
            <a:ext cx="4122609" cy="987408"/>
          </a:xfrm>
          <a:prstGeom prst="rect">
            <a:avLst/>
          </a:prstGeom>
        </p:spPr>
      </p:pic>
      <p:pic>
        <p:nvPicPr>
          <p:cNvPr id="13" name="Picture 12">
            <a:extLst>
              <a:ext uri="{FF2B5EF4-FFF2-40B4-BE49-F238E27FC236}">
                <a16:creationId xmlns:a16="http://schemas.microsoft.com/office/drawing/2014/main" id="{C165B98A-41B8-6E6E-0093-A7ED53220C79}"/>
              </a:ext>
            </a:extLst>
          </p:cNvPr>
          <p:cNvPicPr>
            <a:picLocks noChangeAspect="1"/>
          </p:cNvPicPr>
          <p:nvPr/>
        </p:nvPicPr>
        <p:blipFill>
          <a:blip r:embed="rId3"/>
          <a:stretch>
            <a:fillRect/>
          </a:stretch>
        </p:blipFill>
        <p:spPr>
          <a:xfrm>
            <a:off x="5436008" y="444082"/>
            <a:ext cx="4343400" cy="942976"/>
          </a:xfrm>
          <a:prstGeom prst="rect">
            <a:avLst/>
          </a:prstGeom>
        </p:spPr>
      </p:pic>
      <p:pic>
        <p:nvPicPr>
          <p:cNvPr id="15" name="Picture 14">
            <a:extLst>
              <a:ext uri="{FF2B5EF4-FFF2-40B4-BE49-F238E27FC236}">
                <a16:creationId xmlns:a16="http://schemas.microsoft.com/office/drawing/2014/main" id="{988CD5DE-E636-883F-9013-AF2789542434}"/>
              </a:ext>
            </a:extLst>
          </p:cNvPr>
          <p:cNvPicPr>
            <a:picLocks noChangeAspect="1"/>
          </p:cNvPicPr>
          <p:nvPr/>
        </p:nvPicPr>
        <p:blipFill>
          <a:blip r:embed="rId4"/>
          <a:stretch>
            <a:fillRect/>
          </a:stretch>
        </p:blipFill>
        <p:spPr>
          <a:xfrm>
            <a:off x="5416765" y="1936001"/>
            <a:ext cx="4746410" cy="1410489"/>
          </a:xfrm>
          <a:prstGeom prst="rect">
            <a:avLst/>
          </a:prstGeom>
        </p:spPr>
      </p:pic>
      <p:pic>
        <p:nvPicPr>
          <p:cNvPr id="17" name="Picture 16">
            <a:extLst>
              <a:ext uri="{FF2B5EF4-FFF2-40B4-BE49-F238E27FC236}">
                <a16:creationId xmlns:a16="http://schemas.microsoft.com/office/drawing/2014/main" id="{7C51DB2F-91CB-C8D5-32BE-73F72FE11F2F}"/>
              </a:ext>
            </a:extLst>
          </p:cNvPr>
          <p:cNvPicPr>
            <a:picLocks noChangeAspect="1"/>
          </p:cNvPicPr>
          <p:nvPr/>
        </p:nvPicPr>
        <p:blipFill>
          <a:blip r:embed="rId5"/>
          <a:stretch>
            <a:fillRect/>
          </a:stretch>
        </p:blipFill>
        <p:spPr>
          <a:xfrm>
            <a:off x="5045486" y="3843093"/>
            <a:ext cx="5496470" cy="2510166"/>
          </a:xfrm>
          <a:prstGeom prst="rect">
            <a:avLst/>
          </a:prstGeom>
        </p:spPr>
      </p:pic>
      <p:sp>
        <p:nvSpPr>
          <p:cNvPr id="18" name="Rectangle: Rounded Corners 17">
            <a:extLst>
              <a:ext uri="{FF2B5EF4-FFF2-40B4-BE49-F238E27FC236}">
                <a16:creationId xmlns:a16="http://schemas.microsoft.com/office/drawing/2014/main" id="{9CC083E6-8A7D-3E6A-2F53-C7CF8105FCC8}"/>
              </a:ext>
            </a:extLst>
          </p:cNvPr>
          <p:cNvSpPr/>
          <p:nvPr/>
        </p:nvSpPr>
        <p:spPr>
          <a:xfrm>
            <a:off x="1200150" y="2476500"/>
            <a:ext cx="2886075" cy="3057525"/>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A01DEB23-21BF-9C73-BF63-73E1F23A9422}"/>
              </a:ext>
            </a:extLst>
          </p:cNvPr>
          <p:cNvSpPr txBox="1"/>
          <p:nvPr/>
        </p:nvSpPr>
        <p:spPr>
          <a:xfrm>
            <a:off x="1519237" y="2712600"/>
            <a:ext cx="2447925" cy="2585323"/>
          </a:xfrm>
          <a:prstGeom prst="rect">
            <a:avLst/>
          </a:prstGeom>
          <a:noFill/>
        </p:spPr>
        <p:txBody>
          <a:bodyPr wrap="square" rtlCol="0">
            <a:spAutoFit/>
          </a:bodyPr>
          <a:lstStyle/>
          <a:p>
            <a:r>
              <a:rPr lang="en-AU" dirty="0"/>
              <a:t>The website above enabled us to convert JSON data from the Domain.com APIs to CSV format.</a:t>
            </a:r>
          </a:p>
          <a:p>
            <a:endParaRPr lang="en-AU" dirty="0"/>
          </a:p>
          <a:p>
            <a:r>
              <a:rPr lang="en-AU" dirty="0"/>
              <a:t>This conversion enabled the data transfer to Mongo DB.</a:t>
            </a:r>
          </a:p>
        </p:txBody>
      </p:sp>
      <p:sp>
        <p:nvSpPr>
          <p:cNvPr id="21" name="Rectangle 20">
            <a:extLst>
              <a:ext uri="{FF2B5EF4-FFF2-40B4-BE49-F238E27FC236}">
                <a16:creationId xmlns:a16="http://schemas.microsoft.com/office/drawing/2014/main" id="{50FAB4B7-607E-C653-B7BB-818A22667013}"/>
              </a:ext>
            </a:extLst>
          </p:cNvPr>
          <p:cNvSpPr/>
          <p:nvPr/>
        </p:nvSpPr>
        <p:spPr>
          <a:xfrm>
            <a:off x="523875" y="352425"/>
            <a:ext cx="4343400" cy="1276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57C640B7-580A-9807-0894-68DDE631A7AA}"/>
              </a:ext>
            </a:extLst>
          </p:cNvPr>
          <p:cNvSpPr/>
          <p:nvPr/>
        </p:nvSpPr>
        <p:spPr>
          <a:xfrm>
            <a:off x="5353051" y="350745"/>
            <a:ext cx="4495799" cy="11414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tx1"/>
                </a:solidFill>
              </a:ln>
            </a:endParaRPr>
          </a:p>
        </p:txBody>
      </p:sp>
      <p:sp>
        <p:nvSpPr>
          <p:cNvPr id="23" name="Rectangle 22">
            <a:extLst>
              <a:ext uri="{FF2B5EF4-FFF2-40B4-BE49-F238E27FC236}">
                <a16:creationId xmlns:a16="http://schemas.microsoft.com/office/drawing/2014/main" id="{D6735F44-1E58-42C5-0538-57378D5E22B9}"/>
              </a:ext>
            </a:extLst>
          </p:cNvPr>
          <p:cNvSpPr/>
          <p:nvPr/>
        </p:nvSpPr>
        <p:spPr>
          <a:xfrm>
            <a:off x="5257800" y="1781091"/>
            <a:ext cx="5038725" cy="16479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tx1"/>
                </a:solidFill>
              </a:ln>
            </a:endParaRPr>
          </a:p>
        </p:txBody>
      </p:sp>
      <p:sp>
        <p:nvSpPr>
          <p:cNvPr id="24" name="Rectangle 23">
            <a:extLst>
              <a:ext uri="{FF2B5EF4-FFF2-40B4-BE49-F238E27FC236}">
                <a16:creationId xmlns:a16="http://schemas.microsoft.com/office/drawing/2014/main" id="{62AE1BCC-FCB8-E02C-CA2F-58CED8864EE2}"/>
              </a:ext>
            </a:extLst>
          </p:cNvPr>
          <p:cNvSpPr/>
          <p:nvPr/>
        </p:nvSpPr>
        <p:spPr>
          <a:xfrm>
            <a:off x="4926422" y="3748171"/>
            <a:ext cx="5746341" cy="2759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tx1"/>
                </a:solidFill>
              </a:ln>
            </a:endParaRPr>
          </a:p>
        </p:txBody>
      </p:sp>
      <p:sp>
        <p:nvSpPr>
          <p:cNvPr id="14" name="TextBox 13">
            <a:extLst>
              <a:ext uri="{FF2B5EF4-FFF2-40B4-BE49-F238E27FC236}">
                <a16:creationId xmlns:a16="http://schemas.microsoft.com/office/drawing/2014/main" id="{EE2D18DA-50F0-342B-2323-7267AD31CA02}"/>
              </a:ext>
            </a:extLst>
          </p:cNvPr>
          <p:cNvSpPr txBox="1"/>
          <p:nvPr/>
        </p:nvSpPr>
        <p:spPr>
          <a:xfrm>
            <a:off x="0" y="6457094"/>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218249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BE0925F-1F49-A54E-7E39-51E8698213DA}"/>
              </a:ext>
            </a:extLst>
          </p:cNvPr>
          <p:cNvPicPr>
            <a:picLocks noChangeAspect="1"/>
          </p:cNvPicPr>
          <p:nvPr/>
        </p:nvPicPr>
        <p:blipFill>
          <a:blip r:embed="rId2"/>
          <a:stretch>
            <a:fillRect/>
          </a:stretch>
        </p:blipFill>
        <p:spPr>
          <a:xfrm>
            <a:off x="0" y="14843"/>
            <a:ext cx="5418290" cy="2149026"/>
          </a:xfrm>
          <a:prstGeom prst="rect">
            <a:avLst/>
          </a:prstGeom>
        </p:spPr>
      </p:pic>
      <p:pic>
        <p:nvPicPr>
          <p:cNvPr id="2" name="Picture 1">
            <a:extLst>
              <a:ext uri="{FF2B5EF4-FFF2-40B4-BE49-F238E27FC236}">
                <a16:creationId xmlns:a16="http://schemas.microsoft.com/office/drawing/2014/main" id="{5CF27FD5-3350-5D60-72CA-088829B9CECC}"/>
              </a:ext>
            </a:extLst>
          </p:cNvPr>
          <p:cNvPicPr>
            <a:picLocks noChangeAspect="1"/>
          </p:cNvPicPr>
          <p:nvPr/>
        </p:nvPicPr>
        <p:blipFill>
          <a:blip r:embed="rId3"/>
          <a:stretch>
            <a:fillRect/>
          </a:stretch>
        </p:blipFill>
        <p:spPr>
          <a:xfrm>
            <a:off x="578775" y="2111350"/>
            <a:ext cx="6005080" cy="396274"/>
          </a:xfrm>
          <a:prstGeom prst="rect">
            <a:avLst/>
          </a:prstGeom>
        </p:spPr>
      </p:pic>
      <p:pic>
        <p:nvPicPr>
          <p:cNvPr id="3" name="Picture 2">
            <a:extLst>
              <a:ext uri="{FF2B5EF4-FFF2-40B4-BE49-F238E27FC236}">
                <a16:creationId xmlns:a16="http://schemas.microsoft.com/office/drawing/2014/main" id="{CB2EBAC8-C707-BE57-79BB-3AAE5BC1DAD8}"/>
              </a:ext>
            </a:extLst>
          </p:cNvPr>
          <p:cNvPicPr>
            <a:picLocks noChangeAspect="1"/>
          </p:cNvPicPr>
          <p:nvPr/>
        </p:nvPicPr>
        <p:blipFill>
          <a:blip r:embed="rId4"/>
          <a:stretch>
            <a:fillRect/>
          </a:stretch>
        </p:blipFill>
        <p:spPr>
          <a:xfrm>
            <a:off x="638034" y="3025517"/>
            <a:ext cx="3899756" cy="899238"/>
          </a:xfrm>
          <a:prstGeom prst="rect">
            <a:avLst/>
          </a:prstGeom>
        </p:spPr>
      </p:pic>
      <p:pic>
        <p:nvPicPr>
          <p:cNvPr id="4" name="Picture 3">
            <a:extLst>
              <a:ext uri="{FF2B5EF4-FFF2-40B4-BE49-F238E27FC236}">
                <a16:creationId xmlns:a16="http://schemas.microsoft.com/office/drawing/2014/main" id="{C214525C-459C-0A44-654B-778396D520D1}"/>
              </a:ext>
            </a:extLst>
          </p:cNvPr>
          <p:cNvPicPr>
            <a:picLocks noChangeAspect="1"/>
          </p:cNvPicPr>
          <p:nvPr/>
        </p:nvPicPr>
        <p:blipFill>
          <a:blip r:embed="rId5"/>
          <a:stretch>
            <a:fillRect/>
          </a:stretch>
        </p:blipFill>
        <p:spPr>
          <a:xfrm>
            <a:off x="702783" y="4722456"/>
            <a:ext cx="2118544" cy="899238"/>
          </a:xfrm>
          <a:prstGeom prst="rect">
            <a:avLst/>
          </a:prstGeom>
        </p:spPr>
      </p:pic>
      <p:pic>
        <p:nvPicPr>
          <p:cNvPr id="5" name="Picture 4">
            <a:extLst>
              <a:ext uri="{FF2B5EF4-FFF2-40B4-BE49-F238E27FC236}">
                <a16:creationId xmlns:a16="http://schemas.microsoft.com/office/drawing/2014/main" id="{7B85DE27-FBE0-A414-A3F8-CABA2A91FD03}"/>
              </a:ext>
            </a:extLst>
          </p:cNvPr>
          <p:cNvPicPr>
            <a:picLocks noChangeAspect="1"/>
          </p:cNvPicPr>
          <p:nvPr/>
        </p:nvPicPr>
        <p:blipFill>
          <a:blip r:embed="rId6"/>
          <a:stretch>
            <a:fillRect/>
          </a:stretch>
        </p:blipFill>
        <p:spPr>
          <a:xfrm>
            <a:off x="7735547" y="1528024"/>
            <a:ext cx="2755776" cy="1842752"/>
          </a:xfrm>
          <a:prstGeom prst="rect">
            <a:avLst/>
          </a:prstGeom>
        </p:spPr>
      </p:pic>
      <p:pic>
        <p:nvPicPr>
          <p:cNvPr id="7" name="Picture 6">
            <a:extLst>
              <a:ext uri="{FF2B5EF4-FFF2-40B4-BE49-F238E27FC236}">
                <a16:creationId xmlns:a16="http://schemas.microsoft.com/office/drawing/2014/main" id="{932362A5-4CBD-807E-F45C-502ADFC3F1F2}"/>
              </a:ext>
            </a:extLst>
          </p:cNvPr>
          <p:cNvPicPr>
            <a:picLocks noChangeAspect="1"/>
          </p:cNvPicPr>
          <p:nvPr/>
        </p:nvPicPr>
        <p:blipFill>
          <a:blip r:embed="rId7"/>
          <a:stretch>
            <a:fillRect/>
          </a:stretch>
        </p:blipFill>
        <p:spPr>
          <a:xfrm>
            <a:off x="7735547" y="4556767"/>
            <a:ext cx="3426533" cy="1859266"/>
          </a:xfrm>
          <a:prstGeom prst="rect">
            <a:avLst/>
          </a:prstGeom>
        </p:spPr>
      </p:pic>
      <p:sp>
        <p:nvSpPr>
          <p:cNvPr id="8" name="Rectangle: Rounded Corners 7">
            <a:extLst>
              <a:ext uri="{FF2B5EF4-FFF2-40B4-BE49-F238E27FC236}">
                <a16:creationId xmlns:a16="http://schemas.microsoft.com/office/drawing/2014/main" id="{84F66190-C3D7-617F-1116-F00BC03C6476}"/>
              </a:ext>
            </a:extLst>
          </p:cNvPr>
          <p:cNvSpPr/>
          <p:nvPr/>
        </p:nvSpPr>
        <p:spPr>
          <a:xfrm>
            <a:off x="7881473" y="1110102"/>
            <a:ext cx="1318304" cy="401408"/>
          </a:xfrm>
          <a:prstGeom prst="roundRect">
            <a:avLst/>
          </a:prstGeom>
          <a:solidFill>
            <a:srgbClr val="E9C8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3AD4C310-CBA4-1AA1-66D9-2A50B0A2E441}"/>
              </a:ext>
            </a:extLst>
          </p:cNvPr>
          <p:cNvSpPr txBox="1"/>
          <p:nvPr/>
        </p:nvSpPr>
        <p:spPr>
          <a:xfrm>
            <a:off x="8017657" y="1126140"/>
            <a:ext cx="1318304" cy="369332"/>
          </a:xfrm>
          <a:prstGeom prst="rect">
            <a:avLst/>
          </a:prstGeom>
          <a:noFill/>
        </p:spPr>
        <p:txBody>
          <a:bodyPr wrap="square" rtlCol="0">
            <a:spAutoFit/>
          </a:bodyPr>
          <a:lstStyle/>
          <a:p>
            <a:r>
              <a:rPr lang="en-AU" dirty="0"/>
              <a:t>projects</a:t>
            </a:r>
          </a:p>
        </p:txBody>
      </p:sp>
      <p:sp>
        <p:nvSpPr>
          <p:cNvPr id="10" name="Rectangle: Rounded Corners 9">
            <a:extLst>
              <a:ext uri="{FF2B5EF4-FFF2-40B4-BE49-F238E27FC236}">
                <a16:creationId xmlns:a16="http://schemas.microsoft.com/office/drawing/2014/main" id="{97EA707D-21D7-52AC-6514-ACF69C4A2D46}"/>
              </a:ext>
            </a:extLst>
          </p:cNvPr>
          <p:cNvSpPr/>
          <p:nvPr/>
        </p:nvSpPr>
        <p:spPr>
          <a:xfrm>
            <a:off x="7871948" y="4161872"/>
            <a:ext cx="1318304" cy="401408"/>
          </a:xfrm>
          <a:prstGeom prst="roundRect">
            <a:avLst/>
          </a:prstGeom>
          <a:solidFill>
            <a:srgbClr val="E9C8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78C807CF-0F62-F3A4-A9AE-4F1A39C9A882}"/>
              </a:ext>
            </a:extLst>
          </p:cNvPr>
          <p:cNvSpPr txBox="1"/>
          <p:nvPr/>
        </p:nvSpPr>
        <p:spPr>
          <a:xfrm>
            <a:off x="8008132" y="4177910"/>
            <a:ext cx="1318304" cy="369332"/>
          </a:xfrm>
          <a:prstGeom prst="rect">
            <a:avLst/>
          </a:prstGeom>
          <a:noFill/>
        </p:spPr>
        <p:txBody>
          <a:bodyPr wrap="square" rtlCol="0">
            <a:spAutoFit/>
          </a:bodyPr>
          <a:lstStyle/>
          <a:p>
            <a:r>
              <a:rPr lang="en-AU" dirty="0"/>
              <a:t>p</a:t>
            </a:r>
            <a:r>
              <a:rPr lang="en-AU"/>
              <a:t>rojects2</a:t>
            </a:r>
            <a:endParaRPr lang="en-AU" dirty="0"/>
          </a:p>
        </p:txBody>
      </p:sp>
      <p:cxnSp>
        <p:nvCxnSpPr>
          <p:cNvPr id="15" name="Straight Arrow Connector 14">
            <a:extLst>
              <a:ext uri="{FF2B5EF4-FFF2-40B4-BE49-F238E27FC236}">
                <a16:creationId xmlns:a16="http://schemas.microsoft.com/office/drawing/2014/main" id="{46DAEFDA-DDC7-2FB0-FD4C-1ACC461476DE}"/>
              </a:ext>
            </a:extLst>
          </p:cNvPr>
          <p:cNvCxnSpPr>
            <a:cxnSpLocks/>
          </p:cNvCxnSpPr>
          <p:nvPr/>
        </p:nvCxnSpPr>
        <p:spPr>
          <a:xfrm flipV="1">
            <a:off x="2886075" y="2449400"/>
            <a:ext cx="4552950" cy="271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FC6BCD-7E73-50E0-92D1-25DF53D2A771}"/>
              </a:ext>
            </a:extLst>
          </p:cNvPr>
          <p:cNvCxnSpPr>
            <a:cxnSpLocks/>
          </p:cNvCxnSpPr>
          <p:nvPr/>
        </p:nvCxnSpPr>
        <p:spPr>
          <a:xfrm>
            <a:off x="2886075" y="5172075"/>
            <a:ext cx="4667250" cy="590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611BD52F-B47A-396A-A9FA-32A9EE3186DE}"/>
              </a:ext>
            </a:extLst>
          </p:cNvPr>
          <p:cNvSpPr/>
          <p:nvPr/>
        </p:nvSpPr>
        <p:spPr>
          <a:xfrm>
            <a:off x="702783" y="6014625"/>
            <a:ext cx="5895208" cy="40140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DA5F4844-3776-8BA6-FD50-C1D105EDD16C}"/>
              </a:ext>
            </a:extLst>
          </p:cNvPr>
          <p:cNvSpPr txBox="1"/>
          <p:nvPr/>
        </p:nvSpPr>
        <p:spPr>
          <a:xfrm>
            <a:off x="838967" y="6030663"/>
            <a:ext cx="5895208" cy="369332"/>
          </a:xfrm>
          <a:prstGeom prst="rect">
            <a:avLst/>
          </a:prstGeom>
          <a:noFill/>
        </p:spPr>
        <p:txBody>
          <a:bodyPr wrap="square" rtlCol="0">
            <a:spAutoFit/>
          </a:bodyPr>
          <a:lstStyle/>
          <a:p>
            <a:r>
              <a:rPr lang="en-AU" dirty="0"/>
              <a:t>Our project required the use of 5 databases in total.</a:t>
            </a:r>
          </a:p>
        </p:txBody>
      </p:sp>
      <p:sp>
        <p:nvSpPr>
          <p:cNvPr id="18" name="TextBox 17">
            <a:extLst>
              <a:ext uri="{FF2B5EF4-FFF2-40B4-BE49-F238E27FC236}">
                <a16:creationId xmlns:a16="http://schemas.microsoft.com/office/drawing/2014/main" id="{41A9A5DF-E3E8-36FE-EF9F-A973F3C8666A}"/>
              </a:ext>
            </a:extLst>
          </p:cNvPr>
          <p:cNvSpPr txBox="1"/>
          <p:nvPr/>
        </p:nvSpPr>
        <p:spPr>
          <a:xfrm>
            <a:off x="0" y="6499405"/>
            <a:ext cx="6096000" cy="369332"/>
          </a:xfrm>
          <a:prstGeom prst="rect">
            <a:avLst/>
          </a:prstGeom>
          <a:noFill/>
        </p:spPr>
        <p:txBody>
          <a:bodyPr wrap="square">
            <a:spAutoFit/>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Q</a:t>
            </a:r>
            <a:endParaRPr lang="en-AU" dirty="0"/>
          </a:p>
        </p:txBody>
      </p:sp>
    </p:spTree>
    <p:extLst>
      <p:ext uri="{BB962C8B-B14F-4D97-AF65-F5344CB8AC3E}">
        <p14:creationId xmlns:p14="http://schemas.microsoft.com/office/powerpoint/2010/main" val="246014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4"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CE43051-EB85-7579-59CF-D42B28103AC7}"/>
              </a:ext>
            </a:extLst>
          </p:cNvPr>
          <p:cNvPicPr>
            <a:picLocks noChangeAspect="1"/>
          </p:cNvPicPr>
          <p:nvPr/>
        </p:nvPicPr>
        <p:blipFill>
          <a:blip r:embed="rId2"/>
          <a:stretch>
            <a:fillRect/>
          </a:stretch>
        </p:blipFill>
        <p:spPr>
          <a:xfrm>
            <a:off x="5848351" y="2527875"/>
            <a:ext cx="5381625" cy="3920550"/>
          </a:xfrm>
          <a:prstGeom prst="rect">
            <a:avLst/>
          </a:prstGeom>
        </p:spPr>
      </p:pic>
      <p:sp>
        <p:nvSpPr>
          <p:cNvPr id="11" name="Rectangle: Rounded Corners 10">
            <a:extLst>
              <a:ext uri="{FF2B5EF4-FFF2-40B4-BE49-F238E27FC236}">
                <a16:creationId xmlns:a16="http://schemas.microsoft.com/office/drawing/2014/main" id="{07A1EA6D-D150-3049-AC66-39806CDACE9F}"/>
              </a:ext>
            </a:extLst>
          </p:cNvPr>
          <p:cNvSpPr/>
          <p:nvPr/>
        </p:nvSpPr>
        <p:spPr>
          <a:xfrm>
            <a:off x="541659" y="4322899"/>
            <a:ext cx="4358955" cy="584775"/>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3CCB71B2-B402-141B-4514-61552A0D963B}"/>
              </a:ext>
            </a:extLst>
          </p:cNvPr>
          <p:cNvSpPr/>
          <p:nvPr/>
        </p:nvSpPr>
        <p:spPr>
          <a:xfrm>
            <a:off x="823915" y="3209253"/>
            <a:ext cx="4076700" cy="584774"/>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Rounded Corners 1">
            <a:extLst>
              <a:ext uri="{FF2B5EF4-FFF2-40B4-BE49-F238E27FC236}">
                <a16:creationId xmlns:a16="http://schemas.microsoft.com/office/drawing/2014/main" id="{DDD65ECA-03F2-D3AD-3EAE-A62363DB8AD3}"/>
              </a:ext>
            </a:extLst>
          </p:cNvPr>
          <p:cNvSpPr/>
          <p:nvPr/>
        </p:nvSpPr>
        <p:spPr>
          <a:xfrm>
            <a:off x="981075" y="409575"/>
            <a:ext cx="10086975" cy="1133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82F5BA84-8406-01D9-06BF-F11E3C16E658}"/>
              </a:ext>
            </a:extLst>
          </p:cNvPr>
          <p:cNvSpPr txBox="1"/>
          <p:nvPr/>
        </p:nvSpPr>
        <p:spPr>
          <a:xfrm>
            <a:off x="1295399" y="653146"/>
            <a:ext cx="9458325" cy="646331"/>
          </a:xfrm>
          <a:prstGeom prst="rect">
            <a:avLst/>
          </a:prstGeom>
          <a:noFill/>
        </p:spPr>
        <p:txBody>
          <a:bodyPr wrap="square" rtlCol="0">
            <a:spAutoFit/>
          </a:bodyPr>
          <a:lstStyle/>
          <a:p>
            <a:r>
              <a:rPr lang="en-AU" sz="3600" b="1" dirty="0">
                <a:solidFill>
                  <a:schemeClr val="bg1"/>
                </a:solidFill>
              </a:rPr>
              <a:t>Creating an Interactive Web-Based Visualisation:</a:t>
            </a:r>
          </a:p>
        </p:txBody>
      </p:sp>
      <p:sp>
        <p:nvSpPr>
          <p:cNvPr id="6" name="Rectangle 5">
            <a:extLst>
              <a:ext uri="{FF2B5EF4-FFF2-40B4-BE49-F238E27FC236}">
                <a16:creationId xmlns:a16="http://schemas.microsoft.com/office/drawing/2014/main" id="{E9C6EE7C-E9AD-F3B9-B16E-310E0DEA41EB}"/>
              </a:ext>
            </a:extLst>
          </p:cNvPr>
          <p:cNvSpPr/>
          <p:nvPr/>
        </p:nvSpPr>
        <p:spPr>
          <a:xfrm>
            <a:off x="636293" y="1693575"/>
            <a:ext cx="6269332" cy="584775"/>
          </a:xfrm>
          <a:prstGeom prst="rect">
            <a:avLst/>
          </a:prstGeom>
          <a:noFill/>
        </p:spPr>
        <p:txBody>
          <a:bodyPr wrap="square" lIns="91440" tIns="45720" rIns="91440" bIns="45720">
            <a:spAutoFit/>
          </a:bodyPr>
          <a:lstStyle/>
          <a:p>
            <a:pPr algn="ctr"/>
            <a:r>
              <a:rPr lang="en-US" sz="3200" b="1"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rPr>
              <a:t>Step 1 : </a:t>
            </a: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Create an html file</a:t>
            </a:r>
          </a:p>
        </p:txBody>
      </p:sp>
      <p:sp>
        <p:nvSpPr>
          <p:cNvPr id="7" name="TextBox 6">
            <a:extLst>
              <a:ext uri="{FF2B5EF4-FFF2-40B4-BE49-F238E27FC236}">
                <a16:creationId xmlns:a16="http://schemas.microsoft.com/office/drawing/2014/main" id="{0870CDB7-AA10-A2C4-12E9-536C0E0411D8}"/>
              </a:ext>
            </a:extLst>
          </p:cNvPr>
          <p:cNvSpPr txBox="1"/>
          <p:nvPr/>
        </p:nvSpPr>
        <p:spPr>
          <a:xfrm>
            <a:off x="962024" y="3320378"/>
            <a:ext cx="5719764" cy="369332"/>
          </a:xfrm>
          <a:prstGeom prst="rect">
            <a:avLst/>
          </a:prstGeom>
          <a:noFill/>
        </p:spPr>
        <p:txBody>
          <a:bodyPr wrap="square" rtlCol="0">
            <a:spAutoFit/>
          </a:bodyPr>
          <a:lstStyle/>
          <a:p>
            <a:r>
              <a:rPr lang="en-AU" dirty="0"/>
              <a:t>Reference the relevant ‘style’ packages. </a:t>
            </a:r>
          </a:p>
        </p:txBody>
      </p:sp>
      <p:sp>
        <p:nvSpPr>
          <p:cNvPr id="8" name="TextBox 7">
            <a:extLst>
              <a:ext uri="{FF2B5EF4-FFF2-40B4-BE49-F238E27FC236}">
                <a16:creationId xmlns:a16="http://schemas.microsoft.com/office/drawing/2014/main" id="{D5D641B3-57FF-032B-9632-51B322CAACB1}"/>
              </a:ext>
            </a:extLst>
          </p:cNvPr>
          <p:cNvSpPr txBox="1"/>
          <p:nvPr/>
        </p:nvSpPr>
        <p:spPr>
          <a:xfrm>
            <a:off x="659473" y="4430620"/>
            <a:ext cx="4358955" cy="369332"/>
          </a:xfrm>
          <a:prstGeom prst="rect">
            <a:avLst/>
          </a:prstGeom>
          <a:noFill/>
        </p:spPr>
        <p:txBody>
          <a:bodyPr wrap="square" rtlCol="0">
            <a:spAutoFit/>
          </a:bodyPr>
          <a:lstStyle/>
          <a:p>
            <a:r>
              <a:rPr lang="en-AU" dirty="0"/>
              <a:t>Create a division to house the visualisation.</a:t>
            </a:r>
          </a:p>
        </p:txBody>
      </p:sp>
      <p:cxnSp>
        <p:nvCxnSpPr>
          <p:cNvPr id="14" name="Straight Arrow Connector 13">
            <a:extLst>
              <a:ext uri="{FF2B5EF4-FFF2-40B4-BE49-F238E27FC236}">
                <a16:creationId xmlns:a16="http://schemas.microsoft.com/office/drawing/2014/main" id="{AD586607-3392-939C-4221-A8E49FF55C8A}"/>
              </a:ext>
            </a:extLst>
          </p:cNvPr>
          <p:cNvCxnSpPr>
            <a:cxnSpLocks/>
          </p:cNvCxnSpPr>
          <p:nvPr/>
        </p:nvCxnSpPr>
        <p:spPr>
          <a:xfrm>
            <a:off x="4900614" y="3476431"/>
            <a:ext cx="1524000" cy="3766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605E009-BE20-03F9-36C8-6832A71589AA}"/>
              </a:ext>
            </a:extLst>
          </p:cNvPr>
          <p:cNvCxnSpPr>
            <a:cxnSpLocks/>
          </p:cNvCxnSpPr>
          <p:nvPr/>
        </p:nvCxnSpPr>
        <p:spPr>
          <a:xfrm>
            <a:off x="4900614" y="4562310"/>
            <a:ext cx="1524000" cy="170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E6860E2-2D86-CC92-8B7B-351217A75181}"/>
              </a:ext>
            </a:extLst>
          </p:cNvPr>
          <p:cNvSpPr/>
          <p:nvPr/>
        </p:nvSpPr>
        <p:spPr>
          <a:xfrm>
            <a:off x="541659" y="5546188"/>
            <a:ext cx="4358955" cy="835562"/>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7E451593-7020-ED7F-0435-C77B5814E929}"/>
              </a:ext>
            </a:extLst>
          </p:cNvPr>
          <p:cNvSpPr txBox="1"/>
          <p:nvPr/>
        </p:nvSpPr>
        <p:spPr>
          <a:xfrm>
            <a:off x="659473" y="5653909"/>
            <a:ext cx="4358955" cy="646331"/>
          </a:xfrm>
          <a:prstGeom prst="rect">
            <a:avLst/>
          </a:prstGeom>
          <a:noFill/>
        </p:spPr>
        <p:txBody>
          <a:bodyPr wrap="square" rtlCol="0">
            <a:spAutoFit/>
          </a:bodyPr>
          <a:lstStyle/>
          <a:p>
            <a:r>
              <a:rPr lang="en-AU" dirty="0"/>
              <a:t>Make links to scripts including config and logic files.</a:t>
            </a:r>
          </a:p>
        </p:txBody>
      </p:sp>
      <p:cxnSp>
        <p:nvCxnSpPr>
          <p:cNvPr id="16" name="Straight Arrow Connector 15">
            <a:extLst>
              <a:ext uri="{FF2B5EF4-FFF2-40B4-BE49-F238E27FC236}">
                <a16:creationId xmlns:a16="http://schemas.microsoft.com/office/drawing/2014/main" id="{22B8CB42-85F9-2070-4C03-E99B6C6527C6}"/>
              </a:ext>
            </a:extLst>
          </p:cNvPr>
          <p:cNvCxnSpPr>
            <a:cxnSpLocks/>
          </p:cNvCxnSpPr>
          <p:nvPr/>
        </p:nvCxnSpPr>
        <p:spPr>
          <a:xfrm flipV="1">
            <a:off x="4900614" y="5717616"/>
            <a:ext cx="1524000" cy="679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7567F72-B451-A99D-5D91-9A19DB4E2314}"/>
              </a:ext>
            </a:extLst>
          </p:cNvPr>
          <p:cNvSpPr txBox="1"/>
          <p:nvPr/>
        </p:nvSpPr>
        <p:spPr>
          <a:xfrm>
            <a:off x="0" y="6521079"/>
            <a:ext cx="6096000" cy="369332"/>
          </a:xfrm>
          <a:prstGeom prst="rect">
            <a:avLst/>
          </a:prstGeom>
          <a:noFill/>
        </p:spPr>
        <p:txBody>
          <a:bodyPr wrap="square">
            <a:spAutoFit/>
          </a:bodyPr>
          <a:lstStyle/>
          <a:p>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CB</a:t>
            </a:r>
            <a:endParaRPr lang="en-AU" dirty="0"/>
          </a:p>
        </p:txBody>
      </p:sp>
    </p:spTree>
    <p:extLst>
      <p:ext uri="{BB962C8B-B14F-4D97-AF65-F5344CB8AC3E}">
        <p14:creationId xmlns:p14="http://schemas.microsoft.com/office/powerpoint/2010/main" val="37105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6" grpId="0"/>
      <p:bldP spid="7" grpId="0"/>
      <p:bldP spid="8" grpId="0"/>
      <p:bldP spid="12"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C034AC3-DD66-CF25-0574-4793D251CEA2}"/>
              </a:ext>
            </a:extLst>
          </p:cNvPr>
          <p:cNvPicPr>
            <a:picLocks noChangeAspect="1"/>
          </p:cNvPicPr>
          <p:nvPr/>
        </p:nvPicPr>
        <p:blipFill>
          <a:blip r:embed="rId2"/>
          <a:stretch>
            <a:fillRect/>
          </a:stretch>
        </p:blipFill>
        <p:spPr>
          <a:xfrm>
            <a:off x="7743782" y="2428875"/>
            <a:ext cx="3798989" cy="3874800"/>
          </a:xfrm>
          <a:prstGeom prst="rect">
            <a:avLst/>
          </a:prstGeom>
        </p:spPr>
      </p:pic>
      <p:pic>
        <p:nvPicPr>
          <p:cNvPr id="13" name="Picture 12">
            <a:extLst>
              <a:ext uri="{FF2B5EF4-FFF2-40B4-BE49-F238E27FC236}">
                <a16:creationId xmlns:a16="http://schemas.microsoft.com/office/drawing/2014/main" id="{28BB49BE-9DFA-7ED5-B693-3DA741C63C44}"/>
              </a:ext>
            </a:extLst>
          </p:cNvPr>
          <p:cNvPicPr>
            <a:picLocks noChangeAspect="1"/>
          </p:cNvPicPr>
          <p:nvPr/>
        </p:nvPicPr>
        <p:blipFill>
          <a:blip r:embed="rId3"/>
          <a:stretch>
            <a:fillRect/>
          </a:stretch>
        </p:blipFill>
        <p:spPr>
          <a:xfrm>
            <a:off x="1010000" y="2428875"/>
            <a:ext cx="2733946" cy="4019550"/>
          </a:xfrm>
          <a:prstGeom prst="rect">
            <a:avLst/>
          </a:prstGeom>
        </p:spPr>
      </p:pic>
      <p:sp>
        <p:nvSpPr>
          <p:cNvPr id="12" name="Rectangle: Rounded Corners 11">
            <a:extLst>
              <a:ext uri="{FF2B5EF4-FFF2-40B4-BE49-F238E27FC236}">
                <a16:creationId xmlns:a16="http://schemas.microsoft.com/office/drawing/2014/main" id="{19D4684D-7C68-A1C4-9B96-079C604AACE0}"/>
              </a:ext>
            </a:extLst>
          </p:cNvPr>
          <p:cNvSpPr/>
          <p:nvPr/>
        </p:nvSpPr>
        <p:spPr>
          <a:xfrm>
            <a:off x="5124449" y="4626710"/>
            <a:ext cx="2148509" cy="516083"/>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3CCB71B2-B402-141B-4514-61552A0D963B}"/>
              </a:ext>
            </a:extLst>
          </p:cNvPr>
          <p:cNvSpPr/>
          <p:nvPr/>
        </p:nvSpPr>
        <p:spPr>
          <a:xfrm>
            <a:off x="3555506" y="2903023"/>
            <a:ext cx="2921494" cy="514350"/>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07A1EA6D-D150-3049-AC66-39806CDACE9F}"/>
              </a:ext>
            </a:extLst>
          </p:cNvPr>
          <p:cNvSpPr/>
          <p:nvPr/>
        </p:nvSpPr>
        <p:spPr>
          <a:xfrm>
            <a:off x="3428336" y="3630669"/>
            <a:ext cx="3886864" cy="580186"/>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Rounded Corners 1">
            <a:extLst>
              <a:ext uri="{FF2B5EF4-FFF2-40B4-BE49-F238E27FC236}">
                <a16:creationId xmlns:a16="http://schemas.microsoft.com/office/drawing/2014/main" id="{DDD65ECA-03F2-D3AD-3EAE-A62363DB8AD3}"/>
              </a:ext>
            </a:extLst>
          </p:cNvPr>
          <p:cNvSpPr/>
          <p:nvPr/>
        </p:nvSpPr>
        <p:spPr>
          <a:xfrm>
            <a:off x="981075" y="409575"/>
            <a:ext cx="10086975" cy="1133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82F5BA84-8406-01D9-06BF-F11E3C16E658}"/>
              </a:ext>
            </a:extLst>
          </p:cNvPr>
          <p:cNvSpPr txBox="1"/>
          <p:nvPr/>
        </p:nvSpPr>
        <p:spPr>
          <a:xfrm>
            <a:off x="1295399" y="653146"/>
            <a:ext cx="9458325" cy="646331"/>
          </a:xfrm>
          <a:prstGeom prst="rect">
            <a:avLst/>
          </a:prstGeom>
          <a:noFill/>
        </p:spPr>
        <p:txBody>
          <a:bodyPr wrap="square" rtlCol="0">
            <a:spAutoFit/>
          </a:bodyPr>
          <a:lstStyle/>
          <a:p>
            <a:r>
              <a:rPr lang="en-AU" sz="3600" b="1" dirty="0">
                <a:solidFill>
                  <a:schemeClr val="bg1"/>
                </a:solidFill>
              </a:rPr>
              <a:t>Creating an Interactive Web-Based Visualisation:</a:t>
            </a:r>
          </a:p>
        </p:txBody>
      </p:sp>
      <p:sp>
        <p:nvSpPr>
          <p:cNvPr id="6" name="Rectangle 5">
            <a:extLst>
              <a:ext uri="{FF2B5EF4-FFF2-40B4-BE49-F238E27FC236}">
                <a16:creationId xmlns:a16="http://schemas.microsoft.com/office/drawing/2014/main" id="{E9C6EE7C-E9AD-F3B9-B16E-310E0DEA41EB}"/>
              </a:ext>
            </a:extLst>
          </p:cNvPr>
          <p:cNvSpPr/>
          <p:nvPr/>
        </p:nvSpPr>
        <p:spPr>
          <a:xfrm>
            <a:off x="814259" y="1693575"/>
            <a:ext cx="5367367" cy="584775"/>
          </a:xfrm>
          <a:prstGeom prst="rect">
            <a:avLst/>
          </a:prstGeom>
          <a:noFill/>
        </p:spPr>
        <p:txBody>
          <a:bodyPr wrap="none" lIns="91440" tIns="45720" rIns="91440" bIns="45720">
            <a:spAutoFit/>
          </a:bodyPr>
          <a:lstStyle/>
          <a:p>
            <a:pPr algn="ctr"/>
            <a:r>
              <a:rPr lang="en-US" sz="3200" b="1"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rPr>
              <a:t>Step 2 : </a:t>
            </a: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Create a JavaScript file</a:t>
            </a:r>
          </a:p>
        </p:txBody>
      </p:sp>
      <p:sp>
        <p:nvSpPr>
          <p:cNvPr id="7" name="TextBox 6">
            <a:extLst>
              <a:ext uri="{FF2B5EF4-FFF2-40B4-BE49-F238E27FC236}">
                <a16:creationId xmlns:a16="http://schemas.microsoft.com/office/drawing/2014/main" id="{0870CDB7-AA10-A2C4-12E9-536C0E0411D8}"/>
              </a:ext>
            </a:extLst>
          </p:cNvPr>
          <p:cNvSpPr txBox="1"/>
          <p:nvPr/>
        </p:nvSpPr>
        <p:spPr>
          <a:xfrm>
            <a:off x="3794252" y="2972323"/>
            <a:ext cx="5381625" cy="369332"/>
          </a:xfrm>
          <a:prstGeom prst="rect">
            <a:avLst/>
          </a:prstGeom>
          <a:noFill/>
        </p:spPr>
        <p:txBody>
          <a:bodyPr wrap="square" rtlCol="0">
            <a:spAutoFit/>
          </a:bodyPr>
          <a:lstStyle/>
          <a:p>
            <a:r>
              <a:rPr lang="en-AU" dirty="0"/>
              <a:t>Import Mongo DB data</a:t>
            </a:r>
          </a:p>
        </p:txBody>
      </p:sp>
      <p:sp>
        <p:nvSpPr>
          <p:cNvPr id="8" name="TextBox 7">
            <a:extLst>
              <a:ext uri="{FF2B5EF4-FFF2-40B4-BE49-F238E27FC236}">
                <a16:creationId xmlns:a16="http://schemas.microsoft.com/office/drawing/2014/main" id="{D5D641B3-57FF-032B-9632-51B322CAACB1}"/>
              </a:ext>
            </a:extLst>
          </p:cNvPr>
          <p:cNvSpPr txBox="1"/>
          <p:nvPr/>
        </p:nvSpPr>
        <p:spPr>
          <a:xfrm>
            <a:off x="3564387" y="3736096"/>
            <a:ext cx="4358955" cy="369332"/>
          </a:xfrm>
          <a:prstGeom prst="rect">
            <a:avLst/>
          </a:prstGeom>
          <a:noFill/>
        </p:spPr>
        <p:txBody>
          <a:bodyPr wrap="square" rtlCol="0">
            <a:spAutoFit/>
          </a:bodyPr>
          <a:lstStyle/>
          <a:p>
            <a:r>
              <a:rPr lang="en-AU" dirty="0"/>
              <a:t>Create a function which build a map</a:t>
            </a:r>
          </a:p>
        </p:txBody>
      </p:sp>
      <p:cxnSp>
        <p:nvCxnSpPr>
          <p:cNvPr id="18" name="Straight Arrow Connector 17">
            <a:extLst>
              <a:ext uri="{FF2B5EF4-FFF2-40B4-BE49-F238E27FC236}">
                <a16:creationId xmlns:a16="http://schemas.microsoft.com/office/drawing/2014/main" id="{6605E009-BE20-03F9-36C8-6832A71589AA}"/>
              </a:ext>
            </a:extLst>
          </p:cNvPr>
          <p:cNvCxnSpPr>
            <a:cxnSpLocks/>
            <a:stCxn id="11" idx="1"/>
          </p:cNvCxnSpPr>
          <p:nvPr/>
        </p:nvCxnSpPr>
        <p:spPr>
          <a:xfrm flipH="1" flipV="1">
            <a:off x="2614923" y="3298075"/>
            <a:ext cx="813413" cy="622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C48C709-B08F-8417-7710-E140EE8F8AA3}"/>
              </a:ext>
            </a:extLst>
          </p:cNvPr>
          <p:cNvSpPr txBox="1"/>
          <p:nvPr/>
        </p:nvSpPr>
        <p:spPr>
          <a:xfrm>
            <a:off x="5353051" y="4719219"/>
            <a:ext cx="3819526" cy="369332"/>
          </a:xfrm>
          <a:prstGeom prst="rect">
            <a:avLst/>
          </a:prstGeom>
          <a:noFill/>
        </p:spPr>
        <p:txBody>
          <a:bodyPr wrap="square" rtlCol="0">
            <a:spAutoFit/>
          </a:bodyPr>
          <a:lstStyle/>
          <a:p>
            <a:r>
              <a:rPr lang="en-AU" dirty="0"/>
              <a:t>Build map layers</a:t>
            </a:r>
          </a:p>
        </p:txBody>
      </p:sp>
      <p:cxnSp>
        <p:nvCxnSpPr>
          <p:cNvPr id="14" name="Straight Arrow Connector 13">
            <a:extLst>
              <a:ext uri="{FF2B5EF4-FFF2-40B4-BE49-F238E27FC236}">
                <a16:creationId xmlns:a16="http://schemas.microsoft.com/office/drawing/2014/main" id="{AD586607-3392-939C-4221-A8E49FF55C8A}"/>
              </a:ext>
            </a:extLst>
          </p:cNvPr>
          <p:cNvCxnSpPr>
            <a:cxnSpLocks/>
          </p:cNvCxnSpPr>
          <p:nvPr/>
        </p:nvCxnSpPr>
        <p:spPr>
          <a:xfrm flipH="1" flipV="1">
            <a:off x="2905125" y="2943225"/>
            <a:ext cx="650381" cy="21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540D858-8AF5-B264-3A1D-53E883EE9C03}"/>
              </a:ext>
            </a:extLst>
          </p:cNvPr>
          <p:cNvCxnSpPr>
            <a:cxnSpLocks/>
          </p:cNvCxnSpPr>
          <p:nvPr/>
        </p:nvCxnSpPr>
        <p:spPr>
          <a:xfrm flipV="1">
            <a:off x="7262814" y="4366275"/>
            <a:ext cx="1100136" cy="5541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0BBCAAB7-71B2-3B9E-3DEA-832F85F78777}"/>
              </a:ext>
            </a:extLst>
          </p:cNvPr>
          <p:cNvSpPr/>
          <p:nvPr/>
        </p:nvSpPr>
        <p:spPr>
          <a:xfrm>
            <a:off x="5124449" y="5349239"/>
            <a:ext cx="2148509" cy="516083"/>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cxnSp>
        <p:nvCxnSpPr>
          <p:cNvPr id="35" name="Straight Arrow Connector 34">
            <a:extLst>
              <a:ext uri="{FF2B5EF4-FFF2-40B4-BE49-F238E27FC236}">
                <a16:creationId xmlns:a16="http://schemas.microsoft.com/office/drawing/2014/main" id="{7FFC81DC-7011-72A2-BF97-4EE73A6D9BB5}"/>
              </a:ext>
            </a:extLst>
          </p:cNvPr>
          <p:cNvCxnSpPr>
            <a:cxnSpLocks/>
          </p:cNvCxnSpPr>
          <p:nvPr/>
        </p:nvCxnSpPr>
        <p:spPr>
          <a:xfrm>
            <a:off x="7262814" y="5642931"/>
            <a:ext cx="1033461" cy="163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820BA6F-C44E-1406-E480-69F64A3B0A26}"/>
              </a:ext>
            </a:extLst>
          </p:cNvPr>
          <p:cNvSpPr txBox="1"/>
          <p:nvPr/>
        </p:nvSpPr>
        <p:spPr>
          <a:xfrm>
            <a:off x="5200628" y="5436895"/>
            <a:ext cx="1971697" cy="369332"/>
          </a:xfrm>
          <a:prstGeom prst="rect">
            <a:avLst/>
          </a:prstGeom>
          <a:noFill/>
        </p:spPr>
        <p:txBody>
          <a:bodyPr wrap="square" rtlCol="0">
            <a:spAutoFit/>
          </a:bodyPr>
          <a:lstStyle/>
          <a:p>
            <a:r>
              <a:rPr lang="en-AU" dirty="0"/>
              <a:t>Build marker layers</a:t>
            </a:r>
          </a:p>
        </p:txBody>
      </p:sp>
    </p:spTree>
    <p:extLst>
      <p:ext uri="{BB962C8B-B14F-4D97-AF65-F5344CB8AC3E}">
        <p14:creationId xmlns:p14="http://schemas.microsoft.com/office/powerpoint/2010/main" val="384663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6" grpId="0"/>
      <p:bldP spid="7" grpId="0"/>
      <p:bldP spid="8" grpId="0"/>
      <p:bldP spid="9" grpId="0"/>
      <p:bldP spid="34" grpId="0" animBg="1"/>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4B33161-C2DF-80E0-2C4B-2700264CEBE5}"/>
              </a:ext>
            </a:extLst>
          </p:cNvPr>
          <p:cNvPicPr>
            <a:picLocks noChangeAspect="1"/>
          </p:cNvPicPr>
          <p:nvPr/>
        </p:nvPicPr>
        <p:blipFill>
          <a:blip r:embed="rId2"/>
          <a:stretch>
            <a:fillRect/>
          </a:stretch>
        </p:blipFill>
        <p:spPr>
          <a:xfrm>
            <a:off x="4582118" y="4405902"/>
            <a:ext cx="2656882" cy="2241744"/>
          </a:xfrm>
          <a:prstGeom prst="rect">
            <a:avLst/>
          </a:prstGeom>
        </p:spPr>
      </p:pic>
      <p:pic>
        <p:nvPicPr>
          <p:cNvPr id="19" name="Picture 18">
            <a:extLst>
              <a:ext uri="{FF2B5EF4-FFF2-40B4-BE49-F238E27FC236}">
                <a16:creationId xmlns:a16="http://schemas.microsoft.com/office/drawing/2014/main" id="{F0E4DEB7-6BA5-ADE1-AB88-DB3DF4A0B6E1}"/>
              </a:ext>
            </a:extLst>
          </p:cNvPr>
          <p:cNvPicPr>
            <a:picLocks noChangeAspect="1"/>
          </p:cNvPicPr>
          <p:nvPr/>
        </p:nvPicPr>
        <p:blipFill>
          <a:blip r:embed="rId3"/>
          <a:stretch>
            <a:fillRect/>
          </a:stretch>
        </p:blipFill>
        <p:spPr>
          <a:xfrm>
            <a:off x="9276757" y="2307264"/>
            <a:ext cx="2347712" cy="2791874"/>
          </a:xfrm>
          <a:prstGeom prst="rect">
            <a:avLst/>
          </a:prstGeom>
        </p:spPr>
      </p:pic>
      <p:pic>
        <p:nvPicPr>
          <p:cNvPr id="13" name="Picture 12">
            <a:extLst>
              <a:ext uri="{FF2B5EF4-FFF2-40B4-BE49-F238E27FC236}">
                <a16:creationId xmlns:a16="http://schemas.microsoft.com/office/drawing/2014/main" id="{EC0CE5B4-DDE7-E189-7559-ECFB52844338}"/>
              </a:ext>
            </a:extLst>
          </p:cNvPr>
          <p:cNvPicPr>
            <a:picLocks noChangeAspect="1"/>
          </p:cNvPicPr>
          <p:nvPr/>
        </p:nvPicPr>
        <p:blipFill>
          <a:blip r:embed="rId4"/>
          <a:stretch>
            <a:fillRect/>
          </a:stretch>
        </p:blipFill>
        <p:spPr>
          <a:xfrm>
            <a:off x="324463" y="2390776"/>
            <a:ext cx="3567288" cy="2335988"/>
          </a:xfrm>
          <a:prstGeom prst="rect">
            <a:avLst/>
          </a:prstGeom>
        </p:spPr>
      </p:pic>
      <p:sp>
        <p:nvSpPr>
          <p:cNvPr id="12" name="Rectangle: Rounded Corners 11">
            <a:extLst>
              <a:ext uri="{FF2B5EF4-FFF2-40B4-BE49-F238E27FC236}">
                <a16:creationId xmlns:a16="http://schemas.microsoft.com/office/drawing/2014/main" id="{19D4684D-7C68-A1C4-9B96-079C604AACE0}"/>
              </a:ext>
            </a:extLst>
          </p:cNvPr>
          <p:cNvSpPr/>
          <p:nvPr/>
        </p:nvSpPr>
        <p:spPr>
          <a:xfrm>
            <a:off x="8115893" y="5689973"/>
            <a:ext cx="3905251" cy="821087"/>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07A1EA6D-D150-3049-AC66-39806CDACE9F}"/>
              </a:ext>
            </a:extLst>
          </p:cNvPr>
          <p:cNvSpPr/>
          <p:nvPr/>
        </p:nvSpPr>
        <p:spPr>
          <a:xfrm>
            <a:off x="4681536" y="3311073"/>
            <a:ext cx="4076700" cy="850732"/>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3CCB71B2-B402-141B-4514-61552A0D963B}"/>
              </a:ext>
            </a:extLst>
          </p:cNvPr>
          <p:cNvSpPr/>
          <p:nvPr/>
        </p:nvSpPr>
        <p:spPr>
          <a:xfrm>
            <a:off x="2952748" y="2527214"/>
            <a:ext cx="4286252" cy="516053"/>
          </a:xfrm>
          <a:prstGeom prst="roundRect">
            <a:avLst/>
          </a:prstGeom>
          <a:solidFill>
            <a:srgbClr val="E9C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Rounded Corners 1">
            <a:extLst>
              <a:ext uri="{FF2B5EF4-FFF2-40B4-BE49-F238E27FC236}">
                <a16:creationId xmlns:a16="http://schemas.microsoft.com/office/drawing/2014/main" id="{DDD65ECA-03F2-D3AD-3EAE-A62363DB8AD3}"/>
              </a:ext>
            </a:extLst>
          </p:cNvPr>
          <p:cNvSpPr/>
          <p:nvPr/>
        </p:nvSpPr>
        <p:spPr>
          <a:xfrm>
            <a:off x="981075" y="409575"/>
            <a:ext cx="10086975" cy="1133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82F5BA84-8406-01D9-06BF-F11E3C16E658}"/>
              </a:ext>
            </a:extLst>
          </p:cNvPr>
          <p:cNvSpPr txBox="1"/>
          <p:nvPr/>
        </p:nvSpPr>
        <p:spPr>
          <a:xfrm>
            <a:off x="1295399" y="653146"/>
            <a:ext cx="9458325" cy="646331"/>
          </a:xfrm>
          <a:prstGeom prst="rect">
            <a:avLst/>
          </a:prstGeom>
          <a:noFill/>
        </p:spPr>
        <p:txBody>
          <a:bodyPr wrap="square" rtlCol="0">
            <a:spAutoFit/>
          </a:bodyPr>
          <a:lstStyle/>
          <a:p>
            <a:r>
              <a:rPr lang="en-AU" sz="3600" b="1" dirty="0">
                <a:solidFill>
                  <a:schemeClr val="bg1"/>
                </a:solidFill>
              </a:rPr>
              <a:t>Creating an Interactive Web-Based Visualisation:</a:t>
            </a:r>
          </a:p>
        </p:txBody>
      </p:sp>
      <p:sp>
        <p:nvSpPr>
          <p:cNvPr id="6" name="Rectangle 5">
            <a:extLst>
              <a:ext uri="{FF2B5EF4-FFF2-40B4-BE49-F238E27FC236}">
                <a16:creationId xmlns:a16="http://schemas.microsoft.com/office/drawing/2014/main" id="{E9C6EE7C-E9AD-F3B9-B16E-310E0DEA41EB}"/>
              </a:ext>
            </a:extLst>
          </p:cNvPr>
          <p:cNvSpPr/>
          <p:nvPr/>
        </p:nvSpPr>
        <p:spPr>
          <a:xfrm>
            <a:off x="706896" y="1663547"/>
            <a:ext cx="10778207"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rPr>
              <a:t>Step 3 : </a:t>
            </a: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Create an app.py file which runs your </a:t>
            </a:r>
            <a:r>
              <a:rPr lang="en-US" sz="28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visualisatio</a:t>
            </a:r>
            <a:r>
              <a:rPr lang="en-US" sz="2800" b="1" dirty="0" err="1">
                <a:ln w="9525">
                  <a:solidFill>
                    <a:schemeClr val="bg1"/>
                  </a:solidFill>
                  <a:prstDash val="solid"/>
                </a:ln>
                <a:effectLst>
                  <a:outerShdw blurRad="12700" dist="38100" dir="2700000" algn="tl" rotWithShape="0">
                    <a:schemeClr val="bg1">
                      <a:lumMod val="50000"/>
                    </a:schemeClr>
                  </a:outerShdw>
                </a:effectLst>
              </a:rPr>
              <a:t>n</a:t>
            </a:r>
            <a:r>
              <a:rPr lang="en-US" sz="2800" b="1" dirty="0">
                <a:ln w="9525">
                  <a:solidFill>
                    <a:schemeClr val="bg1"/>
                  </a:solidFill>
                  <a:prstDash val="solid"/>
                </a:ln>
                <a:effectLst>
                  <a:outerShdw blurRad="12700" dist="38100" dir="2700000" algn="tl" rotWithShape="0">
                    <a:schemeClr val="bg1">
                      <a:lumMod val="50000"/>
                    </a:schemeClr>
                  </a:outerShdw>
                </a:effectLst>
              </a:rPr>
              <a:t> (and others)</a:t>
            </a: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TextBox 6">
            <a:extLst>
              <a:ext uri="{FF2B5EF4-FFF2-40B4-BE49-F238E27FC236}">
                <a16:creationId xmlns:a16="http://schemas.microsoft.com/office/drawing/2014/main" id="{0870CDB7-AA10-A2C4-12E9-536C0E0411D8}"/>
              </a:ext>
            </a:extLst>
          </p:cNvPr>
          <p:cNvSpPr txBox="1"/>
          <p:nvPr/>
        </p:nvSpPr>
        <p:spPr>
          <a:xfrm>
            <a:off x="2952748" y="2590548"/>
            <a:ext cx="5381625" cy="369332"/>
          </a:xfrm>
          <a:prstGeom prst="rect">
            <a:avLst/>
          </a:prstGeom>
          <a:noFill/>
        </p:spPr>
        <p:txBody>
          <a:bodyPr wrap="square" rtlCol="0">
            <a:spAutoFit/>
          </a:bodyPr>
          <a:lstStyle/>
          <a:p>
            <a:r>
              <a:rPr lang="en-AU" dirty="0"/>
              <a:t>Create a connection to the Mongo database.</a:t>
            </a:r>
          </a:p>
        </p:txBody>
      </p:sp>
      <p:sp>
        <p:nvSpPr>
          <p:cNvPr id="8" name="TextBox 7">
            <a:extLst>
              <a:ext uri="{FF2B5EF4-FFF2-40B4-BE49-F238E27FC236}">
                <a16:creationId xmlns:a16="http://schemas.microsoft.com/office/drawing/2014/main" id="{D5D641B3-57FF-032B-9632-51B322CAACB1}"/>
              </a:ext>
            </a:extLst>
          </p:cNvPr>
          <p:cNvSpPr txBox="1"/>
          <p:nvPr/>
        </p:nvSpPr>
        <p:spPr>
          <a:xfrm>
            <a:off x="4681536" y="3413273"/>
            <a:ext cx="4358955" cy="646331"/>
          </a:xfrm>
          <a:prstGeom prst="rect">
            <a:avLst/>
          </a:prstGeom>
          <a:noFill/>
        </p:spPr>
        <p:txBody>
          <a:bodyPr wrap="square" rtlCol="0">
            <a:spAutoFit/>
          </a:bodyPr>
          <a:lstStyle/>
          <a:p>
            <a:r>
              <a:rPr lang="en-AU" dirty="0"/>
              <a:t>Create ‘landing page’ code which runs the index.html file when the app is launched.</a:t>
            </a:r>
          </a:p>
        </p:txBody>
      </p:sp>
      <p:sp>
        <p:nvSpPr>
          <p:cNvPr id="9" name="TextBox 8">
            <a:extLst>
              <a:ext uri="{FF2B5EF4-FFF2-40B4-BE49-F238E27FC236}">
                <a16:creationId xmlns:a16="http://schemas.microsoft.com/office/drawing/2014/main" id="{8C48C709-B08F-8417-7710-E140EE8F8AA3}"/>
              </a:ext>
            </a:extLst>
          </p:cNvPr>
          <p:cNvSpPr txBox="1"/>
          <p:nvPr/>
        </p:nvSpPr>
        <p:spPr>
          <a:xfrm>
            <a:off x="8201618" y="5792174"/>
            <a:ext cx="3819526" cy="646331"/>
          </a:xfrm>
          <a:prstGeom prst="rect">
            <a:avLst/>
          </a:prstGeom>
          <a:noFill/>
        </p:spPr>
        <p:txBody>
          <a:bodyPr wrap="square" rtlCol="0">
            <a:spAutoFit/>
          </a:bodyPr>
          <a:lstStyle/>
          <a:p>
            <a:r>
              <a:rPr lang="en-AU" dirty="0"/>
              <a:t>Other routes that the user can explore on the Flask app.</a:t>
            </a:r>
          </a:p>
        </p:txBody>
      </p:sp>
      <p:cxnSp>
        <p:nvCxnSpPr>
          <p:cNvPr id="14" name="Straight Arrow Connector 13">
            <a:extLst>
              <a:ext uri="{FF2B5EF4-FFF2-40B4-BE49-F238E27FC236}">
                <a16:creationId xmlns:a16="http://schemas.microsoft.com/office/drawing/2014/main" id="{AD586607-3392-939C-4221-A8E49FF55C8A}"/>
              </a:ext>
            </a:extLst>
          </p:cNvPr>
          <p:cNvCxnSpPr>
            <a:cxnSpLocks/>
          </p:cNvCxnSpPr>
          <p:nvPr/>
        </p:nvCxnSpPr>
        <p:spPr>
          <a:xfrm flipH="1">
            <a:off x="1657350" y="2882870"/>
            <a:ext cx="1295398" cy="6755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605E009-BE20-03F9-36C8-6832A71589AA}"/>
              </a:ext>
            </a:extLst>
          </p:cNvPr>
          <p:cNvCxnSpPr>
            <a:cxnSpLocks/>
          </p:cNvCxnSpPr>
          <p:nvPr/>
        </p:nvCxnSpPr>
        <p:spPr>
          <a:xfrm flipV="1">
            <a:off x="8758236" y="3188146"/>
            <a:ext cx="1547814" cy="5482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540D858-8AF5-B264-3A1D-53E883EE9C03}"/>
              </a:ext>
            </a:extLst>
          </p:cNvPr>
          <p:cNvCxnSpPr>
            <a:cxnSpLocks/>
            <a:stCxn id="12" idx="1"/>
          </p:cNvCxnSpPr>
          <p:nvPr/>
        </p:nvCxnSpPr>
        <p:spPr>
          <a:xfrm flipH="1" flipV="1">
            <a:off x="6629994" y="6066570"/>
            <a:ext cx="1485899" cy="339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00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DB93A18B-A629-4AB1-4890-6DFAB2599603}"/>
              </a:ext>
            </a:extLst>
          </p:cNvPr>
          <p:cNvCxnSpPr>
            <a:cxnSpLocks/>
          </p:cNvCxnSpPr>
          <p:nvPr/>
        </p:nvCxnSpPr>
        <p:spPr>
          <a:xfrm flipV="1">
            <a:off x="1946055" y="5596597"/>
            <a:ext cx="0" cy="5115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F27D32-F79C-BD11-A325-10B3E4B0E765}"/>
              </a:ext>
            </a:extLst>
          </p:cNvPr>
          <p:cNvSpPr txBox="1"/>
          <p:nvPr/>
        </p:nvSpPr>
        <p:spPr>
          <a:xfrm>
            <a:off x="1525106" y="6034051"/>
            <a:ext cx="841897" cy="369332"/>
          </a:xfrm>
          <a:prstGeom prst="rect">
            <a:avLst/>
          </a:prstGeom>
          <a:noFill/>
        </p:spPr>
        <p:txBody>
          <a:bodyPr wrap="square" rtlCol="0">
            <a:spAutoFit/>
          </a:bodyPr>
          <a:lstStyle/>
          <a:p>
            <a:r>
              <a:rPr lang="en-US" dirty="0"/>
              <a:t>suburb</a:t>
            </a:r>
          </a:p>
        </p:txBody>
      </p:sp>
      <p:grpSp>
        <p:nvGrpSpPr>
          <p:cNvPr id="5" name="Group 4">
            <a:extLst>
              <a:ext uri="{FF2B5EF4-FFF2-40B4-BE49-F238E27FC236}">
                <a16:creationId xmlns:a16="http://schemas.microsoft.com/office/drawing/2014/main" id="{78EA1D5E-303B-DEC9-60CF-1E81CA5BF61C}"/>
              </a:ext>
            </a:extLst>
          </p:cNvPr>
          <p:cNvGrpSpPr/>
          <p:nvPr/>
        </p:nvGrpSpPr>
        <p:grpSpPr>
          <a:xfrm>
            <a:off x="324367" y="2030146"/>
            <a:ext cx="9727225" cy="3507728"/>
            <a:chOff x="566047" y="1326252"/>
            <a:chExt cx="10773398" cy="4269331"/>
          </a:xfrm>
        </p:grpSpPr>
        <p:pic>
          <p:nvPicPr>
            <p:cNvPr id="6" name="Picture 5" descr="A picture containing text, outdoor&#10;&#10;Description automatically generated">
              <a:extLst>
                <a:ext uri="{FF2B5EF4-FFF2-40B4-BE49-F238E27FC236}">
                  <a16:creationId xmlns:a16="http://schemas.microsoft.com/office/drawing/2014/main" id="{660E842C-2FF3-C0E0-7EC1-4E5CD3664DDB}"/>
                </a:ext>
              </a:extLst>
            </p:cNvPr>
            <p:cNvPicPr>
              <a:picLocks noChangeAspect="1"/>
            </p:cNvPicPr>
            <p:nvPr/>
          </p:nvPicPr>
          <p:blipFill>
            <a:blip r:embed="rId2"/>
            <a:stretch>
              <a:fillRect/>
            </a:stretch>
          </p:blipFill>
          <p:spPr>
            <a:xfrm>
              <a:off x="575187" y="1326252"/>
              <a:ext cx="10764258" cy="4269331"/>
            </a:xfrm>
            <a:prstGeom prst="rect">
              <a:avLst/>
            </a:prstGeom>
          </p:spPr>
        </p:pic>
        <p:sp>
          <p:nvSpPr>
            <p:cNvPr id="14" name="Rectangle 13">
              <a:extLst>
                <a:ext uri="{FF2B5EF4-FFF2-40B4-BE49-F238E27FC236}">
                  <a16:creationId xmlns:a16="http://schemas.microsoft.com/office/drawing/2014/main" id="{DC7F8DEF-B59A-0DAA-0392-156B297B232D}"/>
                </a:ext>
              </a:extLst>
            </p:cNvPr>
            <p:cNvSpPr/>
            <p:nvPr/>
          </p:nvSpPr>
          <p:spPr>
            <a:xfrm>
              <a:off x="566047" y="1551556"/>
              <a:ext cx="10628640" cy="363459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F221CF9D-F932-AB2A-B951-769DFB75D4F6}"/>
              </a:ext>
            </a:extLst>
          </p:cNvPr>
          <p:cNvSpPr txBox="1"/>
          <p:nvPr/>
        </p:nvSpPr>
        <p:spPr>
          <a:xfrm>
            <a:off x="3365841" y="6108106"/>
            <a:ext cx="2356671" cy="369332"/>
          </a:xfrm>
          <a:prstGeom prst="rect">
            <a:avLst/>
          </a:prstGeom>
          <a:noFill/>
        </p:spPr>
        <p:txBody>
          <a:bodyPr wrap="none" rtlCol="0">
            <a:spAutoFit/>
          </a:bodyPr>
          <a:lstStyle/>
          <a:p>
            <a:r>
              <a:rPr lang="en-US" dirty="0"/>
              <a:t>Coordinates: </a:t>
            </a:r>
            <a:r>
              <a:rPr lang="en-US" dirty="0">
                <a:latin typeface="+mj-lt"/>
              </a:rPr>
              <a:t>list of lists</a:t>
            </a:r>
          </a:p>
        </p:txBody>
      </p:sp>
      <p:sp>
        <p:nvSpPr>
          <p:cNvPr id="16" name="TextBox 15">
            <a:extLst>
              <a:ext uri="{FF2B5EF4-FFF2-40B4-BE49-F238E27FC236}">
                <a16:creationId xmlns:a16="http://schemas.microsoft.com/office/drawing/2014/main" id="{7ECB3634-3634-FB7D-192E-9784529AA5B8}"/>
              </a:ext>
            </a:extLst>
          </p:cNvPr>
          <p:cNvSpPr txBox="1"/>
          <p:nvPr/>
        </p:nvSpPr>
        <p:spPr>
          <a:xfrm>
            <a:off x="606137" y="749894"/>
            <a:ext cx="9910662" cy="1015663"/>
          </a:xfrm>
          <a:prstGeom prst="rect">
            <a:avLst/>
          </a:prstGeom>
          <a:noFill/>
        </p:spPr>
        <p:txBody>
          <a:bodyPr wrap="none" rtlCol="0">
            <a:spAutoFit/>
          </a:bodyPr>
          <a:lstStyle/>
          <a:p>
            <a:r>
              <a:rPr lang="en-US" sz="3000" b="1" dirty="0"/>
              <a:t>How to display </a:t>
            </a:r>
            <a:r>
              <a:rPr lang="en-US" sz="3000" b="1" dirty="0" err="1">
                <a:solidFill>
                  <a:srgbClr val="F89969"/>
                </a:solidFill>
              </a:rPr>
              <a:t>c</a:t>
            </a:r>
            <a:r>
              <a:rPr lang="en-US" sz="3000" b="1" dirty="0" err="1">
                <a:solidFill>
                  <a:srgbClr val="FD6616"/>
                </a:solidFill>
              </a:rPr>
              <a:t>o</a:t>
            </a:r>
            <a:r>
              <a:rPr lang="en-US" sz="3000" b="1" dirty="0" err="1">
                <a:solidFill>
                  <a:srgbClr val="FF1E00"/>
                </a:solidFill>
              </a:rPr>
              <a:t>l</a:t>
            </a:r>
            <a:r>
              <a:rPr lang="en-US" sz="3000" b="1" dirty="0" err="1">
                <a:solidFill>
                  <a:srgbClr val="FF0034"/>
                </a:solidFill>
              </a:rPr>
              <a:t>o</a:t>
            </a:r>
            <a:r>
              <a:rPr lang="en-US" sz="3000" b="1" dirty="0" err="1">
                <a:solidFill>
                  <a:srgbClr val="E32305"/>
                </a:solidFill>
              </a:rPr>
              <a:t>u</a:t>
            </a:r>
            <a:r>
              <a:rPr lang="en-US" sz="3000" b="1" dirty="0" err="1">
                <a:solidFill>
                  <a:srgbClr val="BD1E07"/>
                </a:solidFill>
              </a:rPr>
              <a:t>r</a:t>
            </a:r>
            <a:r>
              <a:rPr lang="en-US" sz="3000" b="1" dirty="0" err="1">
                <a:solidFill>
                  <a:srgbClr val="9D1908"/>
                </a:solidFill>
              </a:rPr>
              <a:t>s</a:t>
            </a:r>
            <a:r>
              <a:rPr lang="en-US" sz="3000" b="1" dirty="0">
                <a:solidFill>
                  <a:srgbClr val="9D1908"/>
                </a:solidFill>
              </a:rPr>
              <a:t> </a:t>
            </a:r>
            <a:r>
              <a:rPr lang="en-US" sz="3000" b="1" dirty="0"/>
              <a:t>on the heatmap using </a:t>
            </a:r>
            <a:r>
              <a:rPr lang="en-US" sz="3000" b="1" dirty="0" err="1"/>
              <a:t>geoJSON</a:t>
            </a:r>
            <a:r>
              <a:rPr lang="en-US" sz="3000" b="1" dirty="0"/>
              <a:t> data</a:t>
            </a:r>
          </a:p>
          <a:p>
            <a:r>
              <a:rPr lang="en-US" sz="3000" b="1" dirty="0"/>
              <a:t>without quantitative data?</a:t>
            </a:r>
          </a:p>
        </p:txBody>
      </p:sp>
      <p:sp>
        <p:nvSpPr>
          <p:cNvPr id="2" name="TextBox 1">
            <a:extLst>
              <a:ext uri="{FF2B5EF4-FFF2-40B4-BE49-F238E27FC236}">
                <a16:creationId xmlns:a16="http://schemas.microsoft.com/office/drawing/2014/main" id="{90B32A7D-48E7-B406-3C1F-F756935E83BB}"/>
              </a:ext>
            </a:extLst>
          </p:cNvPr>
          <p:cNvSpPr txBox="1"/>
          <p:nvPr/>
        </p:nvSpPr>
        <p:spPr>
          <a:xfrm>
            <a:off x="606137" y="226000"/>
            <a:ext cx="2011705" cy="430887"/>
          </a:xfrm>
          <a:prstGeom prst="rect">
            <a:avLst/>
          </a:prstGeom>
          <a:noFill/>
        </p:spPr>
        <p:txBody>
          <a:bodyPr wrap="none" rtlCol="0">
            <a:spAutoFit/>
          </a:bodyPr>
          <a:lstStyle/>
          <a:p>
            <a:r>
              <a:rPr lang="en-US" sz="2200" b="1" dirty="0"/>
              <a:t>Data wrangling </a:t>
            </a:r>
          </a:p>
        </p:txBody>
      </p:sp>
      <p:cxnSp>
        <p:nvCxnSpPr>
          <p:cNvPr id="17" name="Straight Arrow Connector 16">
            <a:extLst>
              <a:ext uri="{FF2B5EF4-FFF2-40B4-BE49-F238E27FC236}">
                <a16:creationId xmlns:a16="http://schemas.microsoft.com/office/drawing/2014/main" id="{39C46B83-7AF6-1DD6-5610-D727BD3A8EEE}"/>
              </a:ext>
            </a:extLst>
          </p:cNvPr>
          <p:cNvCxnSpPr>
            <a:cxnSpLocks/>
          </p:cNvCxnSpPr>
          <p:nvPr/>
        </p:nvCxnSpPr>
        <p:spPr>
          <a:xfrm flipV="1">
            <a:off x="4339171" y="5265257"/>
            <a:ext cx="0" cy="8428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8D9DA80-FEAC-BADA-FF87-79F50BA52CA3}"/>
              </a:ext>
            </a:extLst>
          </p:cNvPr>
          <p:cNvGrpSpPr/>
          <p:nvPr/>
        </p:nvGrpSpPr>
        <p:grpSpPr>
          <a:xfrm>
            <a:off x="4540799" y="1971423"/>
            <a:ext cx="7387361" cy="3406671"/>
            <a:chOff x="4540799" y="1971423"/>
            <a:chExt cx="7387361" cy="3406671"/>
          </a:xfrm>
        </p:grpSpPr>
        <p:grpSp>
          <p:nvGrpSpPr>
            <p:cNvPr id="20" name="Group 19">
              <a:extLst>
                <a:ext uri="{FF2B5EF4-FFF2-40B4-BE49-F238E27FC236}">
                  <a16:creationId xmlns:a16="http://schemas.microsoft.com/office/drawing/2014/main" id="{99A4D1ED-9CB3-AA7B-01E7-09FAB6A9E9EE}"/>
                </a:ext>
              </a:extLst>
            </p:cNvPr>
            <p:cNvGrpSpPr/>
            <p:nvPr/>
          </p:nvGrpSpPr>
          <p:grpSpPr>
            <a:xfrm>
              <a:off x="4540799" y="1971423"/>
              <a:ext cx="7387361" cy="3406671"/>
              <a:chOff x="4746422" y="2335789"/>
              <a:chExt cx="7387361" cy="3406671"/>
            </a:xfrm>
          </p:grpSpPr>
          <p:sp>
            <p:nvSpPr>
              <p:cNvPr id="12" name="Rectangle 11">
                <a:extLst>
                  <a:ext uri="{FF2B5EF4-FFF2-40B4-BE49-F238E27FC236}">
                    <a16:creationId xmlns:a16="http://schemas.microsoft.com/office/drawing/2014/main" id="{4BC63C06-95BB-92F3-4B3C-566792395A91}"/>
                  </a:ext>
                </a:extLst>
              </p:cNvPr>
              <p:cNvSpPr/>
              <p:nvPr/>
            </p:nvSpPr>
            <p:spPr>
              <a:xfrm>
                <a:off x="4746422" y="2335789"/>
                <a:ext cx="7387361" cy="3406671"/>
              </a:xfrm>
              <a:prstGeom prst="rect">
                <a:avLst/>
              </a:prstGeom>
              <a:solidFill>
                <a:schemeClr val="bg1"/>
              </a:solidFill>
              <a:ln>
                <a:solidFill>
                  <a:schemeClr val="accent1">
                    <a:shade val="50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5055955E-0994-61EF-20B4-CA2EF529BCFC}"/>
                  </a:ext>
                </a:extLst>
              </p:cNvPr>
              <p:cNvPicPr>
                <a:picLocks noChangeAspect="1"/>
              </p:cNvPicPr>
              <p:nvPr/>
            </p:nvPicPr>
            <p:blipFill>
              <a:blip r:embed="rId3"/>
              <a:stretch>
                <a:fillRect/>
              </a:stretch>
            </p:blipFill>
            <p:spPr>
              <a:xfrm>
                <a:off x="4902549" y="2413042"/>
                <a:ext cx="7121211" cy="3252164"/>
              </a:xfrm>
              <a:prstGeom prst="rect">
                <a:avLst/>
              </a:prstGeom>
            </p:spPr>
          </p:pic>
        </p:grpSp>
        <p:sp>
          <p:nvSpPr>
            <p:cNvPr id="21" name="Rectangle 20">
              <a:extLst>
                <a:ext uri="{FF2B5EF4-FFF2-40B4-BE49-F238E27FC236}">
                  <a16:creationId xmlns:a16="http://schemas.microsoft.com/office/drawing/2014/main" id="{9A614538-DBB0-76F7-F017-DC10A79207D5}"/>
                </a:ext>
              </a:extLst>
            </p:cNvPr>
            <p:cNvSpPr/>
            <p:nvPr/>
          </p:nvSpPr>
          <p:spPr>
            <a:xfrm>
              <a:off x="10593944" y="2215258"/>
              <a:ext cx="328057" cy="31553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 name="Curved Connector 23">
            <a:extLst>
              <a:ext uri="{FF2B5EF4-FFF2-40B4-BE49-F238E27FC236}">
                <a16:creationId xmlns:a16="http://schemas.microsoft.com/office/drawing/2014/main" id="{8E8258E9-DC7A-AFFA-8890-E45E32ED9B61}"/>
              </a:ext>
            </a:extLst>
          </p:cNvPr>
          <p:cNvCxnSpPr>
            <a:stCxn id="21" idx="2"/>
          </p:cNvCxnSpPr>
          <p:nvPr/>
        </p:nvCxnSpPr>
        <p:spPr>
          <a:xfrm rot="5400000">
            <a:off x="8838554" y="3677178"/>
            <a:ext cx="225944" cy="361289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43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385</TotalTime>
  <Words>1285</Words>
  <Application>Microsoft Office PowerPoint</Application>
  <PresentationFormat>Widescreen</PresentationFormat>
  <Paragraphs>216</Paragraphs>
  <Slides>31</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Arial</vt:lpstr>
      <vt:lpstr>Avenir Next LT Pro</vt:lpstr>
      <vt:lpstr>Avenir Next LT Pro,Sans-Serif</vt:lpstr>
      <vt:lpstr>AvenirNext LT Pro Medium</vt:lpstr>
      <vt:lpstr>Calibri</vt:lpstr>
      <vt:lpstr>Calibri Light</vt:lpstr>
      <vt:lpstr>Rockwell</vt:lpstr>
      <vt:lpstr>Segoe UI</vt:lpstr>
      <vt:lpstr>Wingdings</vt:lpstr>
      <vt:lpstr>Wingdings,Sans-Serif</vt:lpstr>
      <vt:lpstr>Office Theme</vt:lpstr>
      <vt:lpstr>ExploreVTI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Hypotheses</vt:lpstr>
      <vt:lpstr>PowerPoint Presentation</vt:lpstr>
      <vt:lpstr>PowerPoint Presentation</vt:lpstr>
      <vt:lpstr>Conclusions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Clustered or Dispersed? </vt:lpstr>
      <vt:lpstr>Clustered or Dispersed:  Findings</vt:lpstr>
      <vt:lpstr>Agency </vt:lpstr>
      <vt:lpstr>PowerPoint Presentation</vt:lpstr>
      <vt:lpstr>Data Limitations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Burley</dc:creator>
  <cp:lastModifiedBy>Chris Burley</cp:lastModifiedBy>
  <cp:revision>2</cp:revision>
  <dcterms:created xsi:type="dcterms:W3CDTF">2022-06-18T04:18:20Z</dcterms:created>
  <dcterms:modified xsi:type="dcterms:W3CDTF">2022-06-21T06:49:21Z</dcterms:modified>
</cp:coreProperties>
</file>